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7" r:id="rId2"/>
    <p:sldId id="256" r:id="rId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741" autoAdjust="0"/>
  </p:normalViewPr>
  <p:slideViewPr>
    <p:cSldViewPr snapToGrid="0">
      <p:cViewPr>
        <p:scale>
          <a:sx n="125" d="100"/>
          <a:sy n="125" d="100"/>
        </p:scale>
        <p:origin x="520" y="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10A5F-DA74-4D47-AB3F-7BBB96723831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89CB0-A8DA-4938-8294-7C4891597C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6084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26130" rtl="0" eaLnBrk="1" latinLnBrk="0" hangingPunct="1">
      <a:defRPr sz="822" kern="1200">
        <a:solidFill>
          <a:schemeClr val="tx1"/>
        </a:solidFill>
        <a:latin typeface="+mn-lt"/>
        <a:ea typeface="+mn-ea"/>
        <a:cs typeface="+mn-cs"/>
      </a:defRPr>
    </a:lvl1pPr>
    <a:lvl2pPr marL="313065" algn="l" defTabSz="626130" rtl="0" eaLnBrk="1" latinLnBrk="0" hangingPunct="1">
      <a:defRPr sz="822" kern="1200">
        <a:solidFill>
          <a:schemeClr val="tx1"/>
        </a:solidFill>
        <a:latin typeface="+mn-lt"/>
        <a:ea typeface="+mn-ea"/>
        <a:cs typeface="+mn-cs"/>
      </a:defRPr>
    </a:lvl2pPr>
    <a:lvl3pPr marL="626130" algn="l" defTabSz="626130" rtl="0" eaLnBrk="1" latinLnBrk="0" hangingPunct="1">
      <a:defRPr sz="822" kern="1200">
        <a:solidFill>
          <a:schemeClr val="tx1"/>
        </a:solidFill>
        <a:latin typeface="+mn-lt"/>
        <a:ea typeface="+mn-ea"/>
        <a:cs typeface="+mn-cs"/>
      </a:defRPr>
    </a:lvl3pPr>
    <a:lvl4pPr marL="939195" algn="l" defTabSz="626130" rtl="0" eaLnBrk="1" latinLnBrk="0" hangingPunct="1">
      <a:defRPr sz="822" kern="1200">
        <a:solidFill>
          <a:schemeClr val="tx1"/>
        </a:solidFill>
        <a:latin typeface="+mn-lt"/>
        <a:ea typeface="+mn-ea"/>
        <a:cs typeface="+mn-cs"/>
      </a:defRPr>
    </a:lvl4pPr>
    <a:lvl5pPr marL="1252260" algn="l" defTabSz="626130" rtl="0" eaLnBrk="1" latinLnBrk="0" hangingPunct="1">
      <a:defRPr sz="822" kern="1200">
        <a:solidFill>
          <a:schemeClr val="tx1"/>
        </a:solidFill>
        <a:latin typeface="+mn-lt"/>
        <a:ea typeface="+mn-ea"/>
        <a:cs typeface="+mn-cs"/>
      </a:defRPr>
    </a:lvl5pPr>
    <a:lvl6pPr marL="1565325" algn="l" defTabSz="626130" rtl="0" eaLnBrk="1" latinLnBrk="0" hangingPunct="1">
      <a:defRPr sz="822" kern="1200">
        <a:solidFill>
          <a:schemeClr val="tx1"/>
        </a:solidFill>
        <a:latin typeface="+mn-lt"/>
        <a:ea typeface="+mn-ea"/>
        <a:cs typeface="+mn-cs"/>
      </a:defRPr>
    </a:lvl6pPr>
    <a:lvl7pPr marL="1878389" algn="l" defTabSz="626130" rtl="0" eaLnBrk="1" latinLnBrk="0" hangingPunct="1">
      <a:defRPr sz="822" kern="1200">
        <a:solidFill>
          <a:schemeClr val="tx1"/>
        </a:solidFill>
        <a:latin typeface="+mn-lt"/>
        <a:ea typeface="+mn-ea"/>
        <a:cs typeface="+mn-cs"/>
      </a:defRPr>
    </a:lvl7pPr>
    <a:lvl8pPr marL="2191454" algn="l" defTabSz="626130" rtl="0" eaLnBrk="1" latinLnBrk="0" hangingPunct="1">
      <a:defRPr sz="822" kern="1200">
        <a:solidFill>
          <a:schemeClr val="tx1"/>
        </a:solidFill>
        <a:latin typeface="+mn-lt"/>
        <a:ea typeface="+mn-ea"/>
        <a:cs typeface="+mn-cs"/>
      </a:defRPr>
    </a:lvl8pPr>
    <a:lvl9pPr marL="2504519" algn="l" defTabSz="626130" rtl="0" eaLnBrk="1" latinLnBrk="0" hangingPunct="1">
      <a:defRPr sz="82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EF84-4200-4754-99EE-6FA0A694111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B183-7C9D-4708-A3DC-24D1C1858E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0333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EF84-4200-4754-99EE-6FA0A694111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B183-7C9D-4708-A3DC-24D1C1858E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2239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EF84-4200-4754-99EE-6FA0A694111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B183-7C9D-4708-A3DC-24D1C1858E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4314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EF84-4200-4754-99EE-6FA0A694111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B183-7C9D-4708-A3DC-24D1C1858E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0710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EF84-4200-4754-99EE-6FA0A694111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B183-7C9D-4708-A3DC-24D1C1858E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698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EF84-4200-4754-99EE-6FA0A694111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B183-7C9D-4708-A3DC-24D1C1858E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43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EF84-4200-4754-99EE-6FA0A694111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B183-7C9D-4708-A3DC-24D1C1858E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9730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EF84-4200-4754-99EE-6FA0A694111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B183-7C9D-4708-A3DC-24D1C1858E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2165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EF84-4200-4754-99EE-6FA0A694111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B183-7C9D-4708-A3DC-24D1C1858E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7688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EF84-4200-4754-99EE-6FA0A694111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B183-7C9D-4708-A3DC-24D1C1858E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0775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EEF84-4200-4754-99EE-6FA0A694111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1B183-7C9D-4708-A3DC-24D1C1858E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4942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EEF84-4200-4754-99EE-6FA0A694111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1B183-7C9D-4708-A3DC-24D1C1858E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2515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EEB95-6A76-4255-7928-6C01F409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38A620F3-919F-009C-6AEC-FD59B2BEBA7C}"/>
              </a:ext>
            </a:extLst>
          </p:cNvPr>
          <p:cNvSpPr txBox="1"/>
          <p:nvPr/>
        </p:nvSpPr>
        <p:spPr>
          <a:xfrm>
            <a:off x="209055" y="799827"/>
            <a:ext cx="8619986" cy="2964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/>
              <a:t>Formato (ver siguiente diapositiva) / </a:t>
            </a:r>
            <a:r>
              <a:rPr lang="es-ES" sz="1500" b="1" i="1" dirty="0" err="1"/>
              <a:t>Format</a:t>
            </a:r>
            <a:r>
              <a:rPr lang="es-ES" sz="1500" b="1" i="1" dirty="0"/>
              <a:t> (</a:t>
            </a:r>
            <a:r>
              <a:rPr lang="es-ES" sz="1500" b="1" i="1" dirty="0" err="1"/>
              <a:t>see</a:t>
            </a:r>
            <a:r>
              <a:rPr lang="es-ES" sz="1500" b="1" i="1" dirty="0"/>
              <a:t> </a:t>
            </a:r>
            <a:r>
              <a:rPr lang="es-ES" sz="1500" b="1" i="1" dirty="0" err="1"/>
              <a:t>next</a:t>
            </a:r>
            <a:r>
              <a:rPr lang="es-ES" sz="1500" b="1" i="1" dirty="0"/>
              <a:t> </a:t>
            </a:r>
            <a:r>
              <a:rPr lang="es-ES" sz="1500" b="1" i="1" dirty="0" err="1"/>
              <a:t>slide</a:t>
            </a:r>
            <a:r>
              <a:rPr lang="es-ES" sz="1500" b="1" i="1" dirty="0"/>
              <a:t>)</a:t>
            </a:r>
            <a:r>
              <a:rPr lang="es-ES" sz="1500" b="1" dirty="0"/>
              <a:t>:</a:t>
            </a:r>
          </a:p>
          <a:p>
            <a:pPr marL="285750" indent="-106363">
              <a:buFont typeface="Arial" panose="020B0604020202020204" pitchFamily="34" charset="0"/>
              <a:buChar char="•"/>
            </a:pPr>
            <a:r>
              <a:rPr lang="es-ES" sz="1500" dirty="0"/>
              <a:t>Duración de la presentación: 1 minuto / </a:t>
            </a:r>
            <a:r>
              <a:rPr lang="en-US" sz="1500" i="1" dirty="0"/>
              <a:t>Duration of the presentation: 1 minute</a:t>
            </a:r>
            <a:r>
              <a:rPr lang="es-ES" sz="1500" dirty="0"/>
              <a:t>.</a:t>
            </a:r>
          </a:p>
          <a:p>
            <a:pPr marL="285750" indent="-106363">
              <a:buFont typeface="Arial" panose="020B0604020202020204" pitchFamily="34" charset="0"/>
              <a:buChar char="•"/>
            </a:pPr>
            <a:r>
              <a:rPr lang="es-ES" sz="1500" dirty="0"/>
              <a:t>Una única diapositiva / </a:t>
            </a:r>
            <a:r>
              <a:rPr lang="es-ES" sz="1500" i="1" dirty="0"/>
              <a:t>A single </a:t>
            </a:r>
            <a:r>
              <a:rPr lang="es-ES" sz="1500" i="1" dirty="0" err="1"/>
              <a:t>slide</a:t>
            </a:r>
            <a:r>
              <a:rPr lang="es-ES" sz="1500" dirty="0"/>
              <a:t>.</a:t>
            </a:r>
          </a:p>
          <a:p>
            <a:pPr marL="285750" indent="-106363">
              <a:buFont typeface="Arial" panose="020B0604020202020204" pitchFamily="34" charset="0"/>
              <a:buChar char="•"/>
            </a:pPr>
            <a:r>
              <a:rPr lang="es-ES" sz="1500" dirty="0"/>
              <a:t>Idioma: Español o Inglés / </a:t>
            </a:r>
            <a:r>
              <a:rPr lang="es-ES" sz="1500" i="1" dirty="0" err="1"/>
              <a:t>Language</a:t>
            </a:r>
            <a:r>
              <a:rPr lang="es-ES" sz="1500" i="1" dirty="0"/>
              <a:t>: Spanish or English.</a:t>
            </a:r>
          </a:p>
          <a:p>
            <a:pPr marL="285750" indent="-106363">
              <a:buFont typeface="Arial" panose="020B0604020202020204" pitchFamily="34" charset="0"/>
              <a:buChar char="•"/>
            </a:pPr>
            <a:r>
              <a:rPr lang="es-ES" sz="1500" dirty="0"/>
              <a:t>No se admitirán animaciones ni vídeos / </a:t>
            </a:r>
            <a:r>
              <a:rPr lang="en-US" sz="1500" i="1" dirty="0"/>
              <a:t>Animations and videos will not be accepted</a:t>
            </a:r>
            <a:r>
              <a:rPr lang="en-US" sz="1500" dirty="0"/>
              <a:t>.</a:t>
            </a:r>
            <a:endParaRPr lang="es-ES" sz="1500" dirty="0"/>
          </a:p>
          <a:p>
            <a:pPr marL="285750" indent="-106363">
              <a:buFont typeface="Arial" panose="020B0604020202020204" pitchFamily="34" charset="0"/>
              <a:buChar char="•"/>
            </a:pPr>
            <a:r>
              <a:rPr lang="es-ES" sz="1500" dirty="0"/>
              <a:t>No habrá turno de preguntas / </a:t>
            </a:r>
            <a:r>
              <a:rPr lang="en-US" sz="1500" i="1" dirty="0"/>
              <a:t>There will be no question-and-answer session.</a:t>
            </a:r>
            <a:endParaRPr lang="es-ES" sz="1500" i="1" dirty="0"/>
          </a:p>
          <a:p>
            <a:pPr>
              <a:spcBef>
                <a:spcPts val="600"/>
              </a:spcBef>
            </a:pPr>
            <a:r>
              <a:rPr lang="es-ES" sz="1500" b="1" dirty="0"/>
              <a:t>Contenido recomendado / </a:t>
            </a:r>
            <a:r>
              <a:rPr lang="es-ES" sz="1500" b="1" i="1" dirty="0" err="1"/>
              <a:t>Recommended</a:t>
            </a:r>
            <a:r>
              <a:rPr lang="es-ES" sz="1500" b="1" i="1" dirty="0"/>
              <a:t> </a:t>
            </a:r>
            <a:r>
              <a:rPr lang="es-ES" sz="1500" b="1" i="1" dirty="0" err="1"/>
              <a:t>content</a:t>
            </a:r>
            <a:r>
              <a:rPr lang="es-ES" sz="1500" b="1" dirty="0"/>
              <a:t>:</a:t>
            </a:r>
          </a:p>
          <a:p>
            <a:r>
              <a:rPr lang="es-ES" sz="1500" dirty="0"/>
              <a:t>La diapositiva debe responder de forma visual y atractiva a tres cuestiones / </a:t>
            </a:r>
            <a:r>
              <a:rPr lang="en-US" sz="1500" i="1" dirty="0"/>
              <a:t>The slide should provide a visual and engaging answer to three questions:</a:t>
            </a:r>
          </a:p>
          <a:p>
            <a:pPr marL="285750" indent="-106363">
              <a:buFont typeface="Arial" panose="020B0604020202020204" pitchFamily="34" charset="0"/>
              <a:buChar char="•"/>
            </a:pPr>
            <a:r>
              <a:rPr lang="es-ES" sz="1500" dirty="0"/>
              <a:t>¿Qué problema aborda el trabajo? / </a:t>
            </a:r>
            <a:r>
              <a:rPr lang="en-US" sz="1500" i="1" dirty="0"/>
              <a:t>What issue does the paper address?</a:t>
            </a:r>
            <a:endParaRPr lang="es-ES" sz="1500" i="1" dirty="0"/>
          </a:p>
          <a:p>
            <a:pPr marL="285750" indent="-106363">
              <a:buFont typeface="Arial" panose="020B0604020202020204" pitchFamily="34" charset="0"/>
              <a:buChar char="•"/>
            </a:pPr>
            <a:r>
              <a:rPr lang="es-ES" sz="1500" dirty="0"/>
              <a:t>¿Cuál es el resultado o conclusión principal? / </a:t>
            </a:r>
            <a:r>
              <a:rPr lang="en-US" sz="1500" i="1" dirty="0"/>
              <a:t>What is the main finding or conclusion?</a:t>
            </a:r>
            <a:endParaRPr lang="es-ES" sz="1500" i="1" dirty="0"/>
          </a:p>
          <a:p>
            <a:pPr marL="285750" indent="-106363">
              <a:buFont typeface="Arial" panose="020B0604020202020204" pitchFamily="34" charset="0"/>
              <a:buChar char="•"/>
            </a:pPr>
            <a:r>
              <a:rPr lang="es-ES" sz="1500" dirty="0"/>
              <a:t>¿Por qué merece la pena visitar el póster? / </a:t>
            </a:r>
            <a:r>
              <a:rPr lang="en-US" sz="1500" i="1" dirty="0"/>
              <a:t>Why is the poster worth a visit?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2604ABE-7017-772D-559B-D643B9BDFEE9}"/>
              </a:ext>
            </a:extLst>
          </p:cNvPr>
          <p:cNvSpPr txBox="1"/>
          <p:nvPr/>
        </p:nvSpPr>
        <p:spPr>
          <a:xfrm>
            <a:off x="738451" y="3703726"/>
            <a:ext cx="7561193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es-ES" sz="1400" b="1" dirty="0"/>
              <a:t>Recomendaciones:</a:t>
            </a:r>
          </a:p>
          <a:p>
            <a:pPr marL="360363" indent="-254000">
              <a:buFont typeface="+mj-lt"/>
              <a:buAutoNum type="arabicPeriod"/>
            </a:pPr>
            <a:r>
              <a:rPr lang="es-ES" sz="1400" dirty="0"/>
              <a:t>Utilizar pocas palabras y priorizar imágenes, mapas, gráficos o esquemas / </a:t>
            </a:r>
            <a:r>
              <a:rPr lang="en-US" sz="1400" i="1" dirty="0"/>
              <a:t>Use few words and </a:t>
            </a:r>
            <a:r>
              <a:rPr lang="en-US" sz="1400" i="1" dirty="0" err="1"/>
              <a:t>prioritise</a:t>
            </a:r>
            <a:r>
              <a:rPr lang="en-US" sz="1400" i="1" dirty="0"/>
              <a:t> images, maps, charts or diagrams</a:t>
            </a:r>
            <a:r>
              <a:rPr lang="en-US" sz="1400" dirty="0"/>
              <a:t>.</a:t>
            </a:r>
            <a:endParaRPr lang="es-ES" sz="1400" dirty="0"/>
          </a:p>
          <a:p>
            <a:pPr marL="360363" indent="-254000">
              <a:buFont typeface="+mj-lt"/>
              <a:buAutoNum type="arabicPeriod"/>
            </a:pPr>
            <a:r>
              <a:rPr lang="es-ES" sz="1400" dirty="0"/>
              <a:t>Evitar describir toda la metodología / </a:t>
            </a:r>
            <a:r>
              <a:rPr lang="en-US" sz="1400" i="1" dirty="0"/>
              <a:t>Avoid describing the entire methodology</a:t>
            </a:r>
            <a:r>
              <a:rPr lang="es-ES" sz="1400" dirty="0"/>
              <a:t>.</a:t>
            </a:r>
          </a:p>
          <a:p>
            <a:pPr marL="360363" indent="-254000">
              <a:buFont typeface="+mj-lt"/>
              <a:buAutoNum type="arabicPeriod"/>
            </a:pPr>
            <a:r>
              <a:rPr lang="es-ES" sz="1400" dirty="0"/>
              <a:t>Finalizar invitando a las personas asistentes a visitar el póster durante la sesión correspondiente / </a:t>
            </a:r>
            <a:r>
              <a:rPr lang="en-US" sz="1400" i="1" dirty="0"/>
              <a:t>Conclude by inviting to take a look at the poster during the relevant session</a:t>
            </a:r>
            <a:r>
              <a:rPr lang="es-ES" sz="1400" dirty="0"/>
              <a:t>.</a:t>
            </a:r>
            <a:endParaRPr lang="es-ES_tradnl" sz="1400" dirty="0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0E25CC6A-FABA-6761-E8C4-B5D889505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96952" cy="749873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7EC1ABF2-02A4-89FA-D17C-A623BE940CD4}"/>
              </a:ext>
            </a:extLst>
          </p:cNvPr>
          <p:cNvSpPr txBox="1"/>
          <p:nvPr/>
        </p:nvSpPr>
        <p:spPr>
          <a:xfrm>
            <a:off x="4632960" y="0"/>
            <a:ext cx="43459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Instrucciones </a:t>
            </a:r>
            <a:r>
              <a:rPr lang="es-E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Poster Flash </a:t>
            </a:r>
            <a:r>
              <a:rPr lang="es-ES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Talks</a:t>
            </a:r>
            <a:r>
              <a:rPr lang="es-E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</a:t>
            </a:r>
            <a:r>
              <a:rPr lang="es-E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Flash </a:t>
            </a:r>
            <a:r>
              <a:rPr lang="es-ES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Talks</a:t>
            </a:r>
            <a:r>
              <a:rPr lang="es-E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Poster </a:t>
            </a:r>
            <a:r>
              <a:rPr lang="es-ES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Guidelines</a:t>
            </a:r>
            <a:endParaRPr lang="es-ES_tradnl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0652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F195DF72-1FEB-3E7C-0102-5710A84BDB14}"/>
              </a:ext>
            </a:extLst>
          </p:cNvPr>
          <p:cNvSpPr txBox="1">
            <a:spLocks/>
          </p:cNvSpPr>
          <p:nvPr/>
        </p:nvSpPr>
        <p:spPr>
          <a:xfrm>
            <a:off x="278029" y="2232164"/>
            <a:ext cx="4121252" cy="809385"/>
          </a:xfrm>
          <a:prstGeom prst="rect">
            <a:avLst/>
          </a:prstGeom>
        </p:spPr>
        <p:txBody>
          <a:bodyPr vert="horz" lIns="27618" tIns="13809" rIns="27618" bIns="13809" rtlCol="0" anchor="ctr">
            <a:noAutofit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800" dirty="0" err="1">
                <a:latin typeface="+mn-lt"/>
              </a:rPr>
              <a:t>Problema</a:t>
            </a:r>
            <a:r>
              <a:rPr lang="en-US" sz="1800" dirty="0">
                <a:latin typeface="+mn-lt"/>
              </a:rPr>
              <a:t> a resolver (1 </a:t>
            </a:r>
            <a:r>
              <a:rPr lang="en-US" sz="1800" dirty="0" err="1">
                <a:latin typeface="+mn-lt"/>
              </a:rPr>
              <a:t>frase</a:t>
            </a:r>
            <a:r>
              <a:rPr lang="en-US" sz="1800" dirty="0">
                <a:latin typeface="+mn-lt"/>
              </a:rPr>
              <a:t> o </a:t>
            </a:r>
            <a:r>
              <a:rPr lang="en-US" sz="1800" dirty="0" err="1">
                <a:latin typeface="+mn-lt"/>
              </a:rPr>
              <a:t>figura</a:t>
            </a:r>
            <a:r>
              <a:rPr lang="en-US" sz="1800" dirty="0">
                <a:latin typeface="+mn-lt"/>
              </a:rPr>
              <a:t>) / </a:t>
            </a:r>
            <a:r>
              <a:rPr lang="en-US" sz="1800" i="1" dirty="0">
                <a:latin typeface="+mn-lt"/>
              </a:rPr>
              <a:t>Problem to be solved (1 sentence or figure)</a:t>
            </a:r>
            <a:endParaRPr lang="es-ES" sz="1800" i="1" dirty="0">
              <a:latin typeface="+mn-lt"/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4B0F722-83A0-956F-C7ED-037B0FB4FC0C}"/>
              </a:ext>
            </a:extLst>
          </p:cNvPr>
          <p:cNvSpPr txBox="1">
            <a:spLocks/>
          </p:cNvSpPr>
          <p:nvPr/>
        </p:nvSpPr>
        <p:spPr>
          <a:xfrm>
            <a:off x="208218" y="706331"/>
            <a:ext cx="6029325" cy="717255"/>
          </a:xfrm>
          <a:prstGeom prst="rect">
            <a:avLst/>
          </a:prstGeom>
        </p:spPr>
        <p:txBody>
          <a:bodyPr vert="horz" lIns="27618" tIns="13809" rIns="27618" bIns="13809" rtlCol="0" anchor="ctr">
            <a:noAutofit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s-ES" sz="2600" b="1" dirty="0">
                <a:latin typeface="+mn-lt"/>
              </a:rPr>
              <a:t>Título de la contribución /</a:t>
            </a:r>
            <a:r>
              <a:rPr lang="es-ES" sz="2600" b="1" i="1" dirty="0" err="1">
                <a:latin typeface="+mn-lt"/>
              </a:rPr>
              <a:t>Contribution</a:t>
            </a:r>
            <a:r>
              <a:rPr lang="es-ES" sz="2600" b="1" i="1" dirty="0">
                <a:latin typeface="+mn-lt"/>
              </a:rPr>
              <a:t> </a:t>
            </a:r>
            <a:r>
              <a:rPr lang="es-ES" sz="2600" b="1" i="1" dirty="0" err="1">
                <a:latin typeface="+mn-lt"/>
              </a:rPr>
              <a:t>title</a:t>
            </a:r>
            <a:endParaRPr lang="es-ES" sz="2600" b="1" dirty="0">
              <a:latin typeface="+mn-lt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17BC5B8-89E6-95BD-DD9C-1CA8B94C0DD5}"/>
              </a:ext>
            </a:extLst>
          </p:cNvPr>
          <p:cNvSpPr txBox="1">
            <a:spLocks/>
          </p:cNvSpPr>
          <p:nvPr/>
        </p:nvSpPr>
        <p:spPr>
          <a:xfrm>
            <a:off x="266339" y="1291372"/>
            <a:ext cx="7975702" cy="329846"/>
          </a:xfrm>
          <a:prstGeom prst="rect">
            <a:avLst/>
          </a:prstGeom>
        </p:spPr>
        <p:txBody>
          <a:bodyPr vert="horz" lIns="27618" tIns="13809" rIns="27618" bIns="13809" rtlCol="0" anchor="ctr">
            <a:noAutofit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1800" b="1" dirty="0">
                <a:latin typeface="+mn-lt"/>
              </a:rPr>
              <a:t>Nombre y </a:t>
            </a:r>
            <a:r>
              <a:rPr lang="en-US" sz="1800" b="1" dirty="0" err="1">
                <a:latin typeface="+mn-lt"/>
              </a:rPr>
              <a:t>apellidos</a:t>
            </a:r>
            <a:r>
              <a:rPr lang="en-US" sz="1800" b="1" dirty="0">
                <a:latin typeface="+mn-lt"/>
              </a:rPr>
              <a:t> de las </a:t>
            </a:r>
            <a:r>
              <a:rPr lang="en-US" sz="1800" b="1" dirty="0" err="1">
                <a:latin typeface="+mn-lt"/>
              </a:rPr>
              <a:t>autorías</a:t>
            </a:r>
            <a:r>
              <a:rPr lang="en-US" sz="1800" b="1" dirty="0">
                <a:latin typeface="+mn-lt"/>
              </a:rPr>
              <a:t> / </a:t>
            </a:r>
            <a:r>
              <a:rPr lang="en-US" sz="1800" b="1" i="1" dirty="0">
                <a:latin typeface="+mn-lt"/>
              </a:rPr>
              <a:t>Authors’ first names and surnames</a:t>
            </a:r>
            <a:endParaRPr lang="es-ES" sz="1800" b="1" i="1" dirty="0">
              <a:latin typeface="+mn-lt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DFB9ABD8-9A96-D5FE-4BE8-A1666FD392FC}"/>
              </a:ext>
            </a:extLst>
          </p:cNvPr>
          <p:cNvSpPr txBox="1">
            <a:spLocks/>
          </p:cNvSpPr>
          <p:nvPr/>
        </p:nvSpPr>
        <p:spPr>
          <a:xfrm>
            <a:off x="377515" y="1571303"/>
            <a:ext cx="3876675" cy="329846"/>
          </a:xfrm>
          <a:prstGeom prst="rect">
            <a:avLst/>
          </a:prstGeom>
        </p:spPr>
        <p:txBody>
          <a:bodyPr vert="horz" lIns="27618" tIns="13809" rIns="27618" bIns="13809" rtlCol="0" anchor="ctr">
            <a:noAutofit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GB" sz="1600" dirty="0" err="1">
                <a:latin typeface="+mn-lt"/>
              </a:rPr>
              <a:t>Filiación</a:t>
            </a:r>
            <a:r>
              <a:rPr lang="en-GB" sz="1600" dirty="0">
                <a:latin typeface="+mn-lt"/>
              </a:rPr>
              <a:t> de las </a:t>
            </a:r>
            <a:r>
              <a:rPr lang="en-GB" sz="1600" dirty="0" err="1">
                <a:latin typeface="+mn-lt"/>
              </a:rPr>
              <a:t>autorías</a:t>
            </a:r>
            <a:r>
              <a:rPr lang="en-GB" sz="1600" dirty="0">
                <a:latin typeface="+mn-lt"/>
              </a:rPr>
              <a:t> </a:t>
            </a:r>
            <a:r>
              <a:rPr lang="en-GB" sz="1600" i="1" dirty="0">
                <a:latin typeface="+mn-lt"/>
              </a:rPr>
              <a:t>/ Author/s affiliations </a:t>
            </a:r>
            <a:endParaRPr lang="es-ES" sz="1600" b="1" dirty="0">
              <a:latin typeface="+mn-lt"/>
            </a:endParaRPr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C964F888-08B7-44FB-1905-FB52D5DD33F9}"/>
              </a:ext>
            </a:extLst>
          </p:cNvPr>
          <p:cNvSpPr txBox="1">
            <a:spLocks/>
          </p:cNvSpPr>
          <p:nvPr/>
        </p:nvSpPr>
        <p:spPr>
          <a:xfrm>
            <a:off x="4710071" y="1571303"/>
            <a:ext cx="4336417" cy="329846"/>
          </a:xfrm>
          <a:prstGeom prst="rect">
            <a:avLst/>
          </a:prstGeom>
        </p:spPr>
        <p:txBody>
          <a:bodyPr vert="horz" lIns="27618" tIns="13809" rIns="27618" bIns="13809" rtlCol="0" anchor="ctr">
            <a:noAutofit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000" dirty="0">
                <a:solidFill>
                  <a:srgbClr val="0070C0"/>
                </a:solidFill>
                <a:latin typeface="+mn-lt"/>
              </a:rPr>
              <a:t>Correo </a:t>
            </a:r>
            <a:r>
              <a:rPr lang="en-US" sz="1000" dirty="0" err="1">
                <a:solidFill>
                  <a:srgbClr val="0070C0"/>
                </a:solidFill>
                <a:latin typeface="+mn-lt"/>
              </a:rPr>
              <a:t>electrónico</a:t>
            </a:r>
            <a:r>
              <a:rPr lang="en-US" sz="1000" dirty="0">
                <a:solidFill>
                  <a:srgbClr val="0070C0"/>
                </a:solidFill>
                <a:latin typeface="+mn-lt"/>
              </a:rPr>
              <a:t> de la </a:t>
            </a:r>
            <a:r>
              <a:rPr lang="en-US" sz="1000" dirty="0" err="1">
                <a:solidFill>
                  <a:srgbClr val="0070C0"/>
                </a:solidFill>
                <a:latin typeface="+mn-lt"/>
              </a:rPr>
              <a:t>autoría</a:t>
            </a:r>
            <a:r>
              <a:rPr lang="en-US" sz="1000" dirty="0">
                <a:solidFill>
                  <a:srgbClr val="0070C0"/>
                </a:solidFill>
                <a:latin typeface="+mn-lt"/>
              </a:rPr>
              <a:t> de </a:t>
            </a:r>
            <a:r>
              <a:rPr lang="en-US" sz="1000" dirty="0" err="1">
                <a:solidFill>
                  <a:srgbClr val="0070C0"/>
                </a:solidFill>
                <a:latin typeface="+mn-lt"/>
              </a:rPr>
              <a:t>correspondencia</a:t>
            </a:r>
            <a:r>
              <a:rPr lang="en-US" sz="1000" dirty="0">
                <a:solidFill>
                  <a:srgbClr val="0070C0"/>
                </a:solidFill>
                <a:latin typeface="+mn-lt"/>
              </a:rPr>
              <a:t> / </a:t>
            </a:r>
            <a:r>
              <a:rPr lang="en-US" sz="1000" i="1" dirty="0">
                <a:solidFill>
                  <a:srgbClr val="0070C0"/>
                </a:solidFill>
                <a:latin typeface="+mn-lt"/>
              </a:rPr>
              <a:t>corresponding author email</a:t>
            </a:r>
            <a:endParaRPr lang="es-ES" sz="1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402D01A-DF70-4D16-8571-1180D00F1A42}"/>
              </a:ext>
            </a:extLst>
          </p:cNvPr>
          <p:cNvSpPr/>
          <p:nvPr/>
        </p:nvSpPr>
        <p:spPr>
          <a:xfrm>
            <a:off x="7816650" y="51987"/>
            <a:ext cx="1229838" cy="12298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noProof="0" dirty="0" err="1">
                <a:solidFill>
                  <a:schemeClr val="tx1"/>
                </a:solidFill>
              </a:rPr>
              <a:t>Nº</a:t>
            </a:r>
            <a:r>
              <a:rPr lang="es-ES" b="1" noProof="0" dirty="0">
                <a:solidFill>
                  <a:schemeClr val="tx1"/>
                </a:solidFill>
              </a:rPr>
              <a:t> Póster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8EFE7C81-21B6-4BC0-8CE4-695DA75A931A}"/>
              </a:ext>
            </a:extLst>
          </p:cNvPr>
          <p:cNvSpPr txBox="1">
            <a:spLocks/>
          </p:cNvSpPr>
          <p:nvPr/>
        </p:nvSpPr>
        <p:spPr>
          <a:xfrm>
            <a:off x="3869703" y="30211"/>
            <a:ext cx="4348635" cy="79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latin typeface="+mn-lt"/>
              </a:rPr>
              <a:t>Logo(s) </a:t>
            </a:r>
            <a:r>
              <a:rPr lang="en-US" sz="2000" dirty="0" err="1">
                <a:latin typeface="+mn-lt"/>
              </a:rPr>
              <a:t>institucional</a:t>
            </a:r>
            <a:r>
              <a:rPr lang="en-US" sz="2000" dirty="0">
                <a:latin typeface="+mn-lt"/>
              </a:rPr>
              <a:t>(es) /</a:t>
            </a:r>
          </a:p>
          <a:p>
            <a:r>
              <a:rPr lang="en-US" sz="2000" dirty="0">
                <a:latin typeface="+mn-lt"/>
              </a:rPr>
              <a:t>Institutional logo(s)</a:t>
            </a:r>
            <a:endParaRPr lang="es-ES" sz="2000" dirty="0">
              <a:latin typeface="+mn-lt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05D76ED1-1C61-42A1-8197-BA44CE775EF8}"/>
              </a:ext>
            </a:extLst>
          </p:cNvPr>
          <p:cNvSpPr txBox="1">
            <a:spLocks/>
          </p:cNvSpPr>
          <p:nvPr/>
        </p:nvSpPr>
        <p:spPr>
          <a:xfrm>
            <a:off x="278029" y="3488756"/>
            <a:ext cx="3838674" cy="558152"/>
          </a:xfrm>
          <a:prstGeom prst="rect">
            <a:avLst/>
          </a:prstGeom>
        </p:spPr>
        <p:txBody>
          <a:bodyPr vert="horz" lIns="27618" tIns="13809" rIns="27618" bIns="13809" rtlCol="0" anchor="ctr">
            <a:noAutofit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800" dirty="0" err="1">
                <a:latin typeface="+mn-lt"/>
              </a:rPr>
              <a:t>Metodología</a:t>
            </a:r>
            <a:r>
              <a:rPr lang="en-US" sz="1800" dirty="0">
                <a:latin typeface="+mn-lt"/>
              </a:rPr>
              <a:t> </a:t>
            </a:r>
            <a:r>
              <a:rPr lang="en-US" sz="1800" i="1" dirty="0">
                <a:latin typeface="+mn-lt"/>
              </a:rPr>
              <a:t>(1-2 </a:t>
            </a:r>
            <a:r>
              <a:rPr lang="en-US" sz="1800" i="1" dirty="0" err="1">
                <a:latin typeface="+mn-lt"/>
              </a:rPr>
              <a:t>figuras</a:t>
            </a:r>
            <a:r>
              <a:rPr lang="en-US" sz="1800" i="1" dirty="0">
                <a:latin typeface="+mn-lt"/>
              </a:rPr>
              <a:t>) /</a:t>
            </a:r>
          </a:p>
          <a:p>
            <a:pPr algn="l">
              <a:lnSpc>
                <a:spcPct val="120000"/>
              </a:lnSpc>
            </a:pPr>
            <a:r>
              <a:rPr lang="es-ES" sz="1800" i="1" dirty="0">
                <a:latin typeface="+mn-lt"/>
              </a:rPr>
              <a:t>Methodology (1-2 figures)</a:t>
            </a:r>
          </a:p>
          <a:p>
            <a:pPr algn="l">
              <a:lnSpc>
                <a:spcPct val="120000"/>
              </a:lnSpc>
            </a:pPr>
            <a:endParaRPr lang="es-ES" sz="1800" i="1" dirty="0">
              <a:latin typeface="+mn-lt"/>
            </a:endParaRP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ACF77260-1CA5-49D9-A6CE-C3C4B3DCD1B0}"/>
              </a:ext>
            </a:extLst>
          </p:cNvPr>
          <p:cNvSpPr txBox="1">
            <a:spLocks/>
          </p:cNvSpPr>
          <p:nvPr/>
        </p:nvSpPr>
        <p:spPr>
          <a:xfrm>
            <a:off x="6618543" y="2636856"/>
            <a:ext cx="1696215" cy="558152"/>
          </a:xfrm>
          <a:prstGeom prst="rect">
            <a:avLst/>
          </a:prstGeom>
        </p:spPr>
        <p:txBody>
          <a:bodyPr vert="horz" lIns="27618" tIns="13809" rIns="27618" bIns="13809" rtlCol="0" anchor="ctr">
            <a:noAutofit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800" dirty="0" err="1">
                <a:latin typeface="+mn-lt"/>
              </a:rPr>
              <a:t>Figura</a:t>
            </a:r>
            <a:r>
              <a:rPr lang="en-US" sz="1800" dirty="0">
                <a:latin typeface="+mn-lt"/>
              </a:rPr>
              <a:t> principal /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latin typeface="+mn-lt"/>
              </a:rPr>
              <a:t>Main figure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A6535ECE-4EF6-4487-BC2F-2053B912C5F0}"/>
              </a:ext>
            </a:extLst>
          </p:cNvPr>
          <p:cNvSpPr txBox="1">
            <a:spLocks/>
          </p:cNvSpPr>
          <p:nvPr/>
        </p:nvSpPr>
        <p:spPr>
          <a:xfrm>
            <a:off x="2897303" y="4257647"/>
            <a:ext cx="3349393" cy="558152"/>
          </a:xfrm>
          <a:prstGeom prst="rect">
            <a:avLst/>
          </a:prstGeom>
        </p:spPr>
        <p:txBody>
          <a:bodyPr vert="horz" lIns="27618" tIns="13809" rIns="27618" bIns="13809" rtlCol="0" anchor="ctr">
            <a:noAutofit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000" dirty="0" err="1">
                <a:latin typeface="+mn-lt"/>
              </a:rPr>
              <a:t>Conclusiones</a:t>
            </a:r>
            <a:r>
              <a:rPr lang="en-US" sz="2000" dirty="0">
                <a:latin typeface="+mn-lt"/>
              </a:rPr>
              <a:t> o </a:t>
            </a:r>
            <a:r>
              <a:rPr lang="en-US" sz="2000" dirty="0" err="1">
                <a:latin typeface="+mn-lt"/>
              </a:rPr>
              <a:t>mensaje</a:t>
            </a:r>
            <a:r>
              <a:rPr lang="en-US" sz="2000" dirty="0">
                <a:latin typeface="+mn-lt"/>
              </a:rPr>
              <a:t> final / </a:t>
            </a:r>
          </a:p>
          <a:p>
            <a:pPr algn="l">
              <a:lnSpc>
                <a:spcPct val="100000"/>
              </a:lnSpc>
            </a:pPr>
            <a:r>
              <a:rPr lang="en-US" sz="2000" i="1" dirty="0">
                <a:latin typeface="+mn-lt"/>
              </a:rPr>
              <a:t>Conclusions or closing remarks</a:t>
            </a:r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548EC111-24D1-E6B4-AF73-B5A184121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164"/>
            <a:ext cx="3596952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6211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341</Words>
  <Application>Microsoft Office PowerPoint</Application>
  <PresentationFormat>Presentación en pantalla (16:9)</PresentationFormat>
  <Paragraphs>30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Enrique Merino Martínez</dc:creator>
  <cp:lastModifiedBy>Enrique Merino Martínez</cp:lastModifiedBy>
  <cp:revision>26</cp:revision>
  <dcterms:created xsi:type="dcterms:W3CDTF">2026-07-14T11:12:48Z</dcterms:created>
  <dcterms:modified xsi:type="dcterms:W3CDTF">2026-09-29T10:48:32Z</dcterms:modified>
</cp:coreProperties>
</file>