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65" r:id="rId3"/>
    <p:sldId id="264" r:id="rId4"/>
    <p:sldId id="266" r:id="rId5"/>
    <p:sldId id="267" r:id="rId6"/>
    <p:sldId id="268" r:id="rId7"/>
    <p:sldId id="263" r:id="rId8"/>
    <p:sldId id="262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741" autoAdjust="0"/>
  </p:normalViewPr>
  <p:slideViewPr>
    <p:cSldViewPr snapToGrid="0">
      <p:cViewPr varScale="1">
        <p:scale>
          <a:sx n="138" d="100"/>
          <a:sy n="138" d="100"/>
        </p:scale>
        <p:origin x="160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10A5F-DA74-4D47-AB3F-7BBB96723831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89CB0-A8DA-4938-8294-7C4891597C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60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1pPr>
    <a:lvl2pPr marL="313065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2pPr>
    <a:lvl3pPr marL="626130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3pPr>
    <a:lvl4pPr marL="939195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4pPr>
    <a:lvl5pPr marL="1252260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5pPr>
    <a:lvl6pPr marL="1565325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6pPr>
    <a:lvl7pPr marL="1878389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7pPr>
    <a:lvl8pPr marL="2191454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8pPr>
    <a:lvl9pPr marL="2504519" algn="l" defTabSz="626130" rtl="0" eaLnBrk="1" latinLnBrk="0" hangingPunct="1">
      <a:defRPr sz="82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333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2239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4314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0710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6981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74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973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2165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7688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0775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494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EEF84-4200-4754-99EE-6FA0A6941113}" type="datetimeFigureOut">
              <a:rPr lang="es-ES" smtClean="0"/>
              <a:t>03/09/2026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1B183-7C9D-4708-A3DC-24D1C1858E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2515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71029EC8-CD8E-3315-089E-8DDF881826F4}"/>
              </a:ext>
            </a:extLst>
          </p:cNvPr>
          <p:cNvSpPr/>
          <p:nvPr/>
        </p:nvSpPr>
        <p:spPr>
          <a:xfrm>
            <a:off x="0" y="2"/>
            <a:ext cx="9144000" cy="141544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A9E839A7-1075-FB66-6CE8-3A1A8E053198}"/>
              </a:ext>
            </a:extLst>
          </p:cNvPr>
          <p:cNvSpPr/>
          <p:nvPr/>
        </p:nvSpPr>
        <p:spPr>
          <a:xfrm>
            <a:off x="178067" y="63103"/>
            <a:ext cx="8787865" cy="12900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ES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F195DF72-1FEB-3E7C-0102-5710A84BDB14}"/>
              </a:ext>
            </a:extLst>
          </p:cNvPr>
          <p:cNvSpPr txBox="1">
            <a:spLocks/>
          </p:cNvSpPr>
          <p:nvPr/>
        </p:nvSpPr>
        <p:spPr>
          <a:xfrm>
            <a:off x="-2" y="4585346"/>
            <a:ext cx="9144002" cy="558152"/>
          </a:xfrm>
          <a:prstGeom prst="rect">
            <a:avLst/>
          </a:prstGeom>
        </p:spPr>
        <p:txBody>
          <a:bodyPr vert="horz" lIns="27618" tIns="13809" rIns="27618" bIns="13809" rtlCol="0" anchor="ctr">
            <a:norm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sz="3021" dirty="0">
                <a:latin typeface="+mn-lt"/>
              </a:rPr>
              <a:t>Logo(s) </a:t>
            </a:r>
            <a:r>
              <a:rPr lang="en-US" sz="3021" dirty="0" err="1">
                <a:latin typeface="+mn-lt"/>
              </a:rPr>
              <a:t>institucional</a:t>
            </a:r>
            <a:r>
              <a:rPr lang="en-US" sz="3021" dirty="0">
                <a:latin typeface="+mn-lt"/>
              </a:rPr>
              <a:t> (es) / </a:t>
            </a:r>
            <a:r>
              <a:rPr lang="en-US" sz="3021" i="1" dirty="0">
                <a:latin typeface="+mn-lt"/>
              </a:rPr>
              <a:t>Institutional logo(s)</a:t>
            </a:r>
            <a:endParaRPr lang="es-ES" sz="3021" i="1" dirty="0">
              <a:latin typeface="+mn-lt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D4B0F722-83A0-956F-C7ED-037B0FB4FC0C}"/>
              </a:ext>
            </a:extLst>
          </p:cNvPr>
          <p:cNvSpPr txBox="1">
            <a:spLocks/>
          </p:cNvSpPr>
          <p:nvPr/>
        </p:nvSpPr>
        <p:spPr>
          <a:xfrm>
            <a:off x="-2" y="1413759"/>
            <a:ext cx="9144000" cy="1822645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s-ES" sz="3800" b="1" dirty="0">
                <a:latin typeface="+mn-lt"/>
              </a:rPr>
              <a:t>Título de la contribución /Contribution </a:t>
            </a:r>
            <a:r>
              <a:rPr lang="es-ES" sz="3800" b="1" dirty="0" err="1">
                <a:latin typeface="+mn-lt"/>
              </a:rPr>
              <a:t>title</a:t>
            </a:r>
            <a:r>
              <a:rPr lang="es-ES" sz="3800" b="1" dirty="0">
                <a:latin typeface="+mn-lt"/>
              </a:rPr>
              <a:t>​</a:t>
            </a:r>
          </a:p>
          <a:p>
            <a:pPr>
              <a:lnSpc>
                <a:spcPct val="80000"/>
              </a:lnSpc>
            </a:pPr>
            <a:r>
              <a:rPr lang="en-GB" sz="2000" b="1" i="1" dirty="0">
                <a:latin typeface="+mn-lt"/>
              </a:rPr>
              <a:t>(</a:t>
            </a:r>
            <a:r>
              <a:rPr lang="en-GB" sz="2000" b="1" i="1" dirty="0" err="1">
                <a:latin typeface="+mn-lt"/>
              </a:rPr>
              <a:t>máximo</a:t>
            </a:r>
            <a:r>
              <a:rPr lang="en-GB" sz="2000" b="1" i="1" dirty="0">
                <a:latin typeface="+mn-lt"/>
              </a:rPr>
              <a:t> 2-3 </a:t>
            </a:r>
            <a:r>
              <a:rPr lang="en-GB" sz="2000" b="1" i="1" dirty="0" err="1">
                <a:latin typeface="+mn-lt"/>
              </a:rPr>
              <a:t>líneas</a:t>
            </a:r>
            <a:r>
              <a:rPr lang="en-GB" sz="2000" b="1" i="1" dirty="0">
                <a:latin typeface="+mn-lt"/>
              </a:rPr>
              <a:t> / maximum 2-3 lines)</a:t>
            </a:r>
            <a:r>
              <a:rPr lang="en-GB" sz="3800" b="1" i="1" dirty="0">
                <a:latin typeface="+mn-lt"/>
              </a:rPr>
              <a:t> </a:t>
            </a:r>
            <a:endParaRPr lang="es-ES" sz="3800" b="1" i="1" dirty="0">
              <a:latin typeface="+mn-lt"/>
            </a:endParaRP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A17BC5B8-89E6-95BD-DD9C-1CA8B94C0DD5}"/>
              </a:ext>
            </a:extLst>
          </p:cNvPr>
          <p:cNvSpPr txBox="1">
            <a:spLocks/>
          </p:cNvSpPr>
          <p:nvPr/>
        </p:nvSpPr>
        <p:spPr>
          <a:xfrm>
            <a:off x="61966" y="3048637"/>
            <a:ext cx="9020064" cy="32984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sz="2200" b="1" dirty="0">
                <a:latin typeface="+mn-lt"/>
              </a:rPr>
              <a:t>Nombre y </a:t>
            </a:r>
            <a:r>
              <a:rPr lang="en-US" sz="2200" b="1" dirty="0" err="1">
                <a:latin typeface="+mn-lt"/>
              </a:rPr>
              <a:t>apellidos</a:t>
            </a:r>
            <a:r>
              <a:rPr lang="en-US" sz="2200" b="1" dirty="0">
                <a:latin typeface="+mn-lt"/>
              </a:rPr>
              <a:t> de las </a:t>
            </a:r>
            <a:r>
              <a:rPr lang="en-US" sz="2200" b="1" dirty="0" err="1">
                <a:latin typeface="+mn-lt"/>
              </a:rPr>
              <a:t>autorías</a:t>
            </a:r>
            <a:r>
              <a:rPr lang="en-US" sz="2200" b="1" dirty="0">
                <a:latin typeface="+mn-lt"/>
              </a:rPr>
              <a:t> / </a:t>
            </a:r>
            <a:r>
              <a:rPr lang="en-US" sz="2200" b="1" i="1" dirty="0">
                <a:latin typeface="+mn-lt"/>
              </a:rPr>
              <a:t>Authors’ first names and surnames</a:t>
            </a:r>
            <a:endParaRPr lang="es-ES" sz="2200" b="1" i="1" dirty="0">
              <a:latin typeface="+mn-lt"/>
            </a:endParaRP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DFB9ABD8-9A96-D5FE-4BE8-A1666FD392FC}"/>
              </a:ext>
            </a:extLst>
          </p:cNvPr>
          <p:cNvSpPr txBox="1">
            <a:spLocks/>
          </p:cNvSpPr>
          <p:nvPr/>
        </p:nvSpPr>
        <p:spPr>
          <a:xfrm>
            <a:off x="2" y="3398213"/>
            <a:ext cx="9143998" cy="32984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GB" sz="1600" i="1" dirty="0" err="1">
                <a:latin typeface="+mn-lt"/>
              </a:rPr>
              <a:t>Filiación</a:t>
            </a:r>
            <a:r>
              <a:rPr lang="en-GB" sz="1600" i="1" dirty="0">
                <a:latin typeface="+mn-lt"/>
              </a:rPr>
              <a:t> de las </a:t>
            </a:r>
            <a:r>
              <a:rPr lang="en-GB" sz="1600" i="1" dirty="0" err="1">
                <a:latin typeface="+mn-lt"/>
              </a:rPr>
              <a:t>autorías</a:t>
            </a:r>
            <a:r>
              <a:rPr lang="en-GB" sz="1600" i="1" dirty="0">
                <a:latin typeface="+mn-lt"/>
              </a:rPr>
              <a:t> / Author/s affiliations </a:t>
            </a:r>
            <a:endParaRPr lang="es-ES" sz="1600" b="1" dirty="0">
              <a:latin typeface="+mn-lt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E67C4F6-0BCC-1B30-670A-4E6D7F9B38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7" t="5653" r="19546" b="16751"/>
          <a:stretch>
            <a:fillRect/>
          </a:stretch>
        </p:blipFill>
        <p:spPr bwMode="auto">
          <a:xfrm>
            <a:off x="313271" y="93414"/>
            <a:ext cx="1727966" cy="12205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7" name="Grupo 6">
            <a:extLst>
              <a:ext uri="{FF2B5EF4-FFF2-40B4-BE49-F238E27FC236}">
                <a16:creationId xmlns:a16="http://schemas.microsoft.com/office/drawing/2014/main" id="{D746A330-A011-FE29-4CD1-FE4D4E052564}"/>
              </a:ext>
            </a:extLst>
          </p:cNvPr>
          <p:cNvGrpSpPr/>
          <p:nvPr/>
        </p:nvGrpSpPr>
        <p:grpSpPr>
          <a:xfrm>
            <a:off x="2748938" y="598050"/>
            <a:ext cx="5367776" cy="782133"/>
            <a:chOff x="2688306" y="745826"/>
            <a:chExt cx="5367776" cy="782133"/>
          </a:xfrm>
        </p:grpSpPr>
        <p:sp>
          <p:nvSpPr>
            <p:cNvPr id="5" name="Cuadro de texto 7">
              <a:extLst>
                <a:ext uri="{FF2B5EF4-FFF2-40B4-BE49-F238E27FC236}">
                  <a16:creationId xmlns:a16="http://schemas.microsoft.com/office/drawing/2014/main" id="{9EFEA2FF-636F-C5AE-C4B8-E1619AA91BE3}"/>
                </a:ext>
              </a:extLst>
            </p:cNvPr>
            <p:cNvSpPr txBox="1"/>
            <p:nvPr/>
          </p:nvSpPr>
          <p:spPr>
            <a:xfrm>
              <a:off x="2688306" y="745826"/>
              <a:ext cx="5367776" cy="564717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27618" tIns="13809" rIns="27618" bIns="13809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242"/>
                </a:spcAft>
              </a:pPr>
              <a:r>
                <a:rPr lang="es-ES" sz="1600" b="1" kern="100" dirty="0">
                  <a:solidFill>
                    <a:srgbClr val="003048"/>
                  </a:solidFill>
                  <a:latin typeface="Montserrat" panose="00000500000000000000" pitchFamily="2" charset="0"/>
                  <a:ea typeface="Calibri" panose="020F0502020204030204" pitchFamily="34" charset="0"/>
                  <a:cs typeface="Calibri" panose="020F0502020204030204" pitchFamily="34" charset="0"/>
                </a:rPr>
                <a:t>Jornadas de Personal Investigador en Formación ante los Retos de las Geociencias en el Siglo XXI</a:t>
              </a:r>
              <a:endParaRPr lang="es-ES" sz="16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8B809C1D-41F4-221E-2D0A-7EA4E37E8D65}"/>
                </a:ext>
              </a:extLst>
            </p:cNvPr>
            <p:cNvSpPr txBox="1"/>
            <p:nvPr/>
          </p:nvSpPr>
          <p:spPr>
            <a:xfrm>
              <a:off x="2915286" y="1215951"/>
              <a:ext cx="4913817" cy="3120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Bef>
                  <a:spcPts val="1200"/>
                </a:spcBef>
                <a:spcAft>
                  <a:spcPts val="800"/>
                </a:spcAft>
              </a:pPr>
              <a:r>
                <a:rPr lang="es-ES" sz="1400" b="1" kern="100" dirty="0">
                  <a:solidFill>
                    <a:srgbClr val="C00000"/>
                  </a:solidFill>
                  <a:latin typeface="Montserrat" panose="00000500000000000000" pitchFamily="2" charset="0"/>
                  <a:ea typeface="Calibri" panose="020F0502020204030204" pitchFamily="34" charset="0"/>
                  <a:cs typeface="Arial" panose="020B0604020202020204" pitchFamily="34" charset="0"/>
                </a:rPr>
                <a:t>17-19 noviembre 2026 / </a:t>
              </a:r>
              <a:r>
                <a:rPr lang="es-ES" sz="1400" b="1" i="1" kern="100" dirty="0">
                  <a:solidFill>
                    <a:srgbClr val="C00000"/>
                  </a:solidFill>
                  <a:effectLst/>
                  <a:latin typeface="Montserrat" panose="00000500000000000000" pitchFamily="2" charset="0"/>
                  <a:ea typeface="Calibri" panose="020F0502020204030204" pitchFamily="34" charset="0"/>
                  <a:cs typeface="Arial" panose="020B0604020202020204" pitchFamily="34" charset="0"/>
                </a:rPr>
                <a:t>17-19 November 2026</a:t>
              </a:r>
              <a:endParaRPr lang="es-ES" sz="14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6" name="Título 1">
            <a:extLst>
              <a:ext uri="{FF2B5EF4-FFF2-40B4-BE49-F238E27FC236}">
                <a16:creationId xmlns:a16="http://schemas.microsoft.com/office/drawing/2014/main" id="{C964F888-08B7-44FB-1905-FB52D5DD33F9}"/>
              </a:ext>
            </a:extLst>
          </p:cNvPr>
          <p:cNvSpPr txBox="1">
            <a:spLocks/>
          </p:cNvSpPr>
          <p:nvPr/>
        </p:nvSpPr>
        <p:spPr>
          <a:xfrm>
            <a:off x="-2" y="4070847"/>
            <a:ext cx="9143998" cy="32984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sz="1600" dirty="0">
                <a:solidFill>
                  <a:srgbClr val="0070C0"/>
                </a:solidFill>
                <a:latin typeface="+mn-lt"/>
              </a:rPr>
              <a:t>Correo </a:t>
            </a:r>
            <a:r>
              <a:rPr lang="en-US" sz="1600" dirty="0" err="1">
                <a:solidFill>
                  <a:srgbClr val="0070C0"/>
                </a:solidFill>
                <a:latin typeface="+mn-lt"/>
              </a:rPr>
              <a:t>electrónico</a:t>
            </a:r>
            <a:r>
              <a:rPr lang="en-US" sz="1600" dirty="0">
                <a:solidFill>
                  <a:srgbClr val="0070C0"/>
                </a:solidFill>
                <a:latin typeface="+mn-lt"/>
              </a:rPr>
              <a:t> de la </a:t>
            </a:r>
            <a:r>
              <a:rPr lang="en-US" sz="1600" dirty="0" err="1">
                <a:solidFill>
                  <a:srgbClr val="0070C0"/>
                </a:solidFill>
                <a:latin typeface="+mn-lt"/>
              </a:rPr>
              <a:t>autoría</a:t>
            </a:r>
            <a:r>
              <a:rPr lang="en-US" sz="1600" dirty="0">
                <a:solidFill>
                  <a:srgbClr val="0070C0"/>
                </a:solidFill>
                <a:latin typeface="+mn-lt"/>
              </a:rPr>
              <a:t> de </a:t>
            </a:r>
            <a:r>
              <a:rPr lang="en-US" sz="1600" dirty="0" err="1">
                <a:solidFill>
                  <a:srgbClr val="0070C0"/>
                </a:solidFill>
                <a:latin typeface="+mn-lt"/>
              </a:rPr>
              <a:t>correspondencia</a:t>
            </a:r>
            <a:r>
              <a:rPr lang="en-US" sz="1600" dirty="0">
                <a:solidFill>
                  <a:srgbClr val="0070C0"/>
                </a:solidFill>
                <a:latin typeface="+mn-lt"/>
              </a:rPr>
              <a:t> / </a:t>
            </a:r>
            <a:r>
              <a:rPr lang="en-US" sz="1600" i="1" dirty="0">
                <a:solidFill>
                  <a:srgbClr val="0070C0"/>
                </a:solidFill>
                <a:latin typeface="+mn-lt"/>
              </a:rPr>
              <a:t>corresponding author email</a:t>
            </a:r>
            <a:endParaRPr lang="es-ES" sz="1600" b="1" dirty="0">
              <a:solidFill>
                <a:srgbClr val="0070C0"/>
              </a:solidFill>
              <a:latin typeface="+mn-lt"/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762F7DA4-4861-0530-F6DE-65729BE93BA5}"/>
              </a:ext>
            </a:extLst>
          </p:cNvPr>
          <p:cNvGrpSpPr/>
          <p:nvPr/>
        </p:nvGrpSpPr>
        <p:grpSpPr>
          <a:xfrm>
            <a:off x="2176441" y="129598"/>
            <a:ext cx="6512771" cy="468629"/>
            <a:chOff x="2176441" y="226576"/>
            <a:chExt cx="6512771" cy="468629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A18B1042-0153-CFB3-9484-8F3A09F95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5031114" y="236419"/>
              <a:ext cx="3039087" cy="449763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2276ACE4-F7EF-31EF-AE1E-9A82C3645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6441" y="231219"/>
              <a:ext cx="2727150" cy="427324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7B44F344-9EC5-48F2-95E4-5557127931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97" t="14483" r="11532" b="15055"/>
            <a:stretch/>
          </p:blipFill>
          <p:spPr>
            <a:xfrm>
              <a:off x="8179252" y="226576"/>
              <a:ext cx="509960" cy="4686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9621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985E6-CDA1-5705-9F95-277726629C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D21B53A-F069-24C1-6636-3D46DD71CA70}"/>
              </a:ext>
            </a:extLst>
          </p:cNvPr>
          <p:cNvSpPr/>
          <p:nvPr/>
        </p:nvSpPr>
        <p:spPr>
          <a:xfrm>
            <a:off x="0" y="4686819"/>
            <a:ext cx="9144000" cy="45668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2D23EE3-E7A7-0440-BA57-4F38425941D4}"/>
              </a:ext>
            </a:extLst>
          </p:cNvPr>
          <p:cNvSpPr txBox="1">
            <a:spLocks/>
          </p:cNvSpPr>
          <p:nvPr/>
        </p:nvSpPr>
        <p:spPr>
          <a:xfrm>
            <a:off x="310357" y="121911"/>
            <a:ext cx="8506384" cy="87715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Instrucciones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para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presentaciones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orales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/ </a:t>
            </a:r>
          </a:p>
          <a:p>
            <a:pPr algn="l"/>
            <a:r>
              <a:rPr lang="en-US" sz="3000" b="1" i="1" dirty="0">
                <a:solidFill>
                  <a:srgbClr val="C00000"/>
                </a:solidFill>
                <a:latin typeface="+mn-lt"/>
              </a:rPr>
              <a:t>Guidelines for oral presentations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DF48B60-B4F1-D23D-08DB-0907AAD70A22}"/>
              </a:ext>
            </a:extLst>
          </p:cNvPr>
          <p:cNvSpPr txBox="1"/>
          <p:nvPr/>
        </p:nvSpPr>
        <p:spPr>
          <a:xfrm>
            <a:off x="310357" y="1047988"/>
            <a:ext cx="8605043" cy="361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400" b="1" dirty="0"/>
              <a:t>Duración / </a:t>
            </a:r>
            <a:r>
              <a:rPr lang="es-ES" sz="2400" b="1" i="1" dirty="0" err="1"/>
              <a:t>Duration</a:t>
            </a:r>
            <a:r>
              <a:rPr lang="es-ES" sz="2400" b="1" dirty="0"/>
              <a:t>: </a:t>
            </a:r>
          </a:p>
          <a:p>
            <a:pPr marL="271463" indent="-271463">
              <a:spcBef>
                <a:spcPts val="600"/>
              </a:spcBef>
            </a:pPr>
            <a:r>
              <a:rPr lang="es-ES" dirty="0"/>
              <a:t>	Tiempo total asignado: </a:t>
            </a:r>
            <a:r>
              <a:rPr lang="es-ES" b="1" dirty="0"/>
              <a:t>15 minutos </a:t>
            </a:r>
            <a:r>
              <a:rPr lang="es-ES" dirty="0"/>
              <a:t>/</a:t>
            </a:r>
            <a:r>
              <a:rPr lang="es-ES" b="1" dirty="0"/>
              <a:t> </a:t>
            </a:r>
            <a:r>
              <a:rPr lang="en-US" i="1" dirty="0"/>
              <a:t>Total time allowed: </a:t>
            </a:r>
            <a:r>
              <a:rPr lang="en-US" b="1" i="1" dirty="0"/>
              <a:t>15 minutes.</a:t>
            </a:r>
            <a:endParaRPr lang="es-ES" b="1" i="1" dirty="0"/>
          </a:p>
          <a:p>
            <a:pPr marL="271463" indent="-271463">
              <a:spcBef>
                <a:spcPts val="200"/>
              </a:spcBef>
            </a:pPr>
            <a:r>
              <a:rPr lang="es-ES" dirty="0"/>
              <a:t>		- </a:t>
            </a:r>
            <a:r>
              <a:rPr lang="es-ES" b="1" dirty="0"/>
              <a:t>12 minutos de presentación </a:t>
            </a:r>
            <a:r>
              <a:rPr lang="es-ES" dirty="0"/>
              <a:t>/ </a:t>
            </a:r>
            <a:r>
              <a:rPr lang="es-ES" b="1" i="1" dirty="0"/>
              <a:t>12 minutes </a:t>
            </a:r>
            <a:r>
              <a:rPr lang="es-ES" b="1" i="1" dirty="0" err="1"/>
              <a:t>for</a:t>
            </a:r>
            <a:r>
              <a:rPr lang="es-ES" b="1" i="1" dirty="0"/>
              <a:t> oral presentation.</a:t>
            </a:r>
          </a:p>
          <a:p>
            <a:pPr marL="271463" indent="-271463">
              <a:spcBef>
                <a:spcPts val="200"/>
              </a:spcBef>
            </a:pPr>
            <a:r>
              <a:rPr lang="es-ES" dirty="0"/>
              <a:t>		- </a:t>
            </a:r>
            <a:r>
              <a:rPr lang="es-ES" b="1" dirty="0"/>
              <a:t>3 minutos de preguntas </a:t>
            </a:r>
            <a:r>
              <a:rPr lang="es-ES" dirty="0"/>
              <a:t>/</a:t>
            </a:r>
            <a:r>
              <a:rPr lang="es-ES" b="1" i="1" dirty="0"/>
              <a:t> 3 minutes </a:t>
            </a:r>
            <a:r>
              <a:rPr lang="es-ES" b="1" i="1" dirty="0" err="1"/>
              <a:t>for</a:t>
            </a:r>
            <a:r>
              <a:rPr lang="es-ES" b="1" i="1" dirty="0"/>
              <a:t> questions.</a:t>
            </a:r>
          </a:p>
          <a:p>
            <a:pPr marL="355600" indent="-93663">
              <a:spcBef>
                <a:spcPts val="600"/>
              </a:spcBef>
            </a:pPr>
            <a:r>
              <a:rPr lang="es-ES" dirty="0"/>
              <a:t>La persona encargada de moderar la sesión avisará cuando resten 2 minutos y podrá interrumpir la presentación si se supera el tiempo asignado / </a:t>
            </a:r>
            <a:r>
              <a:rPr lang="en-US" i="1" dirty="0"/>
              <a:t>The person in charge of moderating the session will give a warning when there are 2 minutes remaining and may interrupt the presentation if the allotted time is exceeded.</a:t>
            </a:r>
          </a:p>
          <a:p>
            <a:pPr marL="355600" indent="-93663">
              <a:spcBef>
                <a:spcPts val="600"/>
              </a:spcBef>
            </a:pPr>
            <a:r>
              <a:rPr lang="es-ES" dirty="0"/>
              <a:t>El Comité Científico podrá proponer cambios de formato si fuese necesario para la organización del programa / </a:t>
            </a:r>
            <a:r>
              <a:rPr lang="en-US" i="1" dirty="0"/>
              <a:t>The Scientific Committee may propose changes to the format if necessary for the </a:t>
            </a:r>
            <a:r>
              <a:rPr lang="en-US" i="1" dirty="0" err="1"/>
              <a:t>organisation</a:t>
            </a:r>
            <a:r>
              <a:rPr lang="en-US" i="1" dirty="0"/>
              <a:t> of the </a:t>
            </a:r>
            <a:r>
              <a:rPr lang="en-US" i="1" dirty="0" err="1"/>
              <a:t>programme</a:t>
            </a:r>
            <a:r>
              <a:rPr lang="en-US" i="1" dirty="0"/>
              <a:t>.</a:t>
            </a:r>
            <a:endParaRPr lang="es-ES" i="1" dirty="0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D1C722A3-DBFD-BECA-538A-3A00D3226706}"/>
              </a:ext>
            </a:extLst>
          </p:cNvPr>
          <p:cNvGrpSpPr/>
          <p:nvPr/>
        </p:nvGrpSpPr>
        <p:grpSpPr>
          <a:xfrm>
            <a:off x="36168" y="4715923"/>
            <a:ext cx="1666054" cy="398472"/>
            <a:chOff x="89085" y="4563533"/>
            <a:chExt cx="2262955" cy="541235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B9420FBC-C657-D2A1-B680-EB34AEF1A750}"/>
                </a:ext>
              </a:extLst>
            </p:cNvPr>
            <p:cNvSpPr/>
            <p:nvPr/>
          </p:nvSpPr>
          <p:spPr>
            <a:xfrm>
              <a:off x="89085" y="4563533"/>
              <a:ext cx="2262955" cy="54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/>
            </a:p>
          </p:txBody>
        </p:sp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E6C812AC-FC9A-5762-903E-49E9F961BC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7" t="5653" r="19546" b="16751"/>
            <a:stretch>
              <a:fillRect/>
            </a:stretch>
          </p:blipFill>
          <p:spPr bwMode="auto">
            <a:xfrm>
              <a:off x="120199" y="4593266"/>
              <a:ext cx="698950" cy="49369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DC1B8DFD-3678-75BD-6E1E-1BB4AA420A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868276" y="4885762"/>
              <a:ext cx="1203160" cy="178058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5FA0804-9C0C-9081-B673-781AF90213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615" y="4612454"/>
              <a:ext cx="1414850" cy="221696"/>
            </a:xfrm>
            <a:prstGeom prst="rect">
              <a:avLst/>
            </a:prstGeom>
          </p:spPr>
        </p:pic>
      </p:grpSp>
      <p:sp>
        <p:nvSpPr>
          <p:cNvPr id="11" name="Slide Number Placeholder 2">
            <a:extLst>
              <a:ext uri="{FF2B5EF4-FFF2-40B4-BE49-F238E27FC236}">
                <a16:creationId xmlns:a16="http://schemas.microsoft.com/office/drawing/2014/main" id="{3274CF2C-47F6-6EE7-78CF-A61FA99DD0FA}"/>
              </a:ext>
            </a:extLst>
          </p:cNvPr>
          <p:cNvSpPr txBox="1">
            <a:spLocks/>
          </p:cNvSpPr>
          <p:nvPr/>
        </p:nvSpPr>
        <p:spPr>
          <a:xfrm>
            <a:off x="8203782" y="4807598"/>
            <a:ext cx="881143" cy="2245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F017D80-391D-4988-9B66-42334261384F}" type="slidenum">
              <a:rPr lang="en-US" sz="900" i="1" smtClean="0">
                <a:solidFill>
                  <a:schemeClr val="bg1"/>
                </a:solidFill>
                <a:latin typeface="Calibri" panose="020F0502020204030204"/>
              </a:rPr>
              <a:pPr algn="r">
                <a:defRPr/>
              </a:pPr>
              <a:t>2</a:t>
            </a:fld>
            <a:endParaRPr lang="en-US" sz="900" i="1" dirty="0">
              <a:solidFill>
                <a:schemeClr val="bg1"/>
              </a:solidFill>
              <a:latin typeface="Calibri" panose="020F0502020204030204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43ADE0-1101-46F4-958E-1D41D0A6E18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7" t="14483" r="11532" b="15055"/>
          <a:stretch/>
        </p:blipFill>
        <p:spPr>
          <a:xfrm>
            <a:off x="1495633" y="4935083"/>
            <a:ext cx="167245" cy="1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24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97EB0-1C73-CCC4-0968-9A490100F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>
            <a:extLst>
              <a:ext uri="{FF2B5EF4-FFF2-40B4-BE49-F238E27FC236}">
                <a16:creationId xmlns:a16="http://schemas.microsoft.com/office/drawing/2014/main" id="{72B0C16E-D40B-792D-75F1-23930613D341}"/>
              </a:ext>
            </a:extLst>
          </p:cNvPr>
          <p:cNvSpPr txBox="1">
            <a:spLocks/>
          </p:cNvSpPr>
          <p:nvPr/>
        </p:nvSpPr>
        <p:spPr>
          <a:xfrm>
            <a:off x="310357" y="121911"/>
            <a:ext cx="8506384" cy="87715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Instrucciones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para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presentaciones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orales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/ </a:t>
            </a:r>
          </a:p>
          <a:p>
            <a:pPr algn="l"/>
            <a:r>
              <a:rPr lang="en-US" sz="3000" b="1" i="1" dirty="0">
                <a:solidFill>
                  <a:srgbClr val="C00000"/>
                </a:solidFill>
                <a:latin typeface="+mn-lt"/>
              </a:rPr>
              <a:t>Guidelines for oral presentations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A3318FB-7F6F-E2D8-98B6-59B3FB913E5C}"/>
              </a:ext>
            </a:extLst>
          </p:cNvPr>
          <p:cNvSpPr txBox="1"/>
          <p:nvPr/>
        </p:nvSpPr>
        <p:spPr>
          <a:xfrm>
            <a:off x="310357" y="1047988"/>
            <a:ext cx="871852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Formato general / </a:t>
            </a:r>
            <a:r>
              <a:rPr lang="es-ES" sz="2400" b="1" i="1" dirty="0"/>
              <a:t>General </a:t>
            </a:r>
            <a:r>
              <a:rPr lang="es-ES" sz="2400" b="1" i="1" dirty="0" err="1"/>
              <a:t>format</a:t>
            </a:r>
            <a:r>
              <a:rPr lang="es-ES" sz="2400" b="1" i="1" dirty="0"/>
              <a:t>: </a:t>
            </a:r>
          </a:p>
          <a:p>
            <a:pPr marL="355600" indent="-177800">
              <a:spcBef>
                <a:spcPts val="600"/>
              </a:spcBef>
            </a:pPr>
            <a:r>
              <a:rPr lang="es-ES" dirty="0"/>
              <a:t>Formato de archivo: PowerPoint (.</a:t>
            </a:r>
            <a:r>
              <a:rPr lang="es-ES" dirty="0" err="1"/>
              <a:t>pptx</a:t>
            </a:r>
            <a:r>
              <a:rPr lang="es-ES" dirty="0"/>
              <a:t>) o PDF / </a:t>
            </a:r>
            <a:r>
              <a:rPr lang="en-US" i="1" dirty="0"/>
              <a:t>File format: PowerPoint (.pptx) or PDF.</a:t>
            </a:r>
          </a:p>
          <a:p>
            <a:pPr marL="355600" indent="-177800">
              <a:spcBef>
                <a:spcPts val="600"/>
              </a:spcBef>
            </a:pPr>
            <a:r>
              <a:rPr lang="es-ES" dirty="0"/>
              <a:t>Relación de aspecto: </a:t>
            </a:r>
            <a:r>
              <a:rPr lang="es-ES" b="1" dirty="0"/>
              <a:t>16:9 panorámica </a:t>
            </a:r>
            <a:r>
              <a:rPr lang="es-ES" dirty="0"/>
              <a:t>/ </a:t>
            </a:r>
            <a:r>
              <a:rPr lang="es-ES" dirty="0" err="1"/>
              <a:t>Aspect</a:t>
            </a:r>
            <a:r>
              <a:rPr lang="es-ES" dirty="0"/>
              <a:t> ratio: </a:t>
            </a:r>
            <a:r>
              <a:rPr lang="es-ES" b="1" dirty="0"/>
              <a:t>16:9 </a:t>
            </a:r>
            <a:r>
              <a:rPr lang="es-ES" b="1" dirty="0" err="1"/>
              <a:t>widescreen</a:t>
            </a:r>
            <a:r>
              <a:rPr lang="es-ES" b="1" dirty="0"/>
              <a:t>.</a:t>
            </a:r>
          </a:p>
          <a:p>
            <a:pPr marL="355600" indent="-177800">
              <a:spcBef>
                <a:spcPts val="600"/>
              </a:spcBef>
            </a:pPr>
            <a:r>
              <a:rPr lang="es-ES" dirty="0"/>
              <a:t>Tamaño recomendado de diapositiva: estándar PowerPoint 16:9 / </a:t>
            </a:r>
            <a:r>
              <a:rPr lang="en-US" i="1" dirty="0"/>
              <a:t>Recommended slide size: standard PowerPoint 16:9.</a:t>
            </a:r>
          </a:p>
          <a:p>
            <a:pPr marL="355600" indent="-177800">
              <a:spcBef>
                <a:spcPts val="600"/>
              </a:spcBef>
            </a:pPr>
            <a:r>
              <a:rPr lang="es-ES" dirty="0"/>
              <a:t>Idioma: español o inglés / </a:t>
            </a:r>
            <a:r>
              <a:rPr lang="es-ES" i="1" dirty="0" err="1"/>
              <a:t>Language</a:t>
            </a:r>
            <a:r>
              <a:rPr lang="es-ES" i="1" dirty="0"/>
              <a:t>: Spanish or English.</a:t>
            </a:r>
          </a:p>
          <a:p>
            <a:pPr marL="355600" indent="-177800">
              <a:spcBef>
                <a:spcPts val="600"/>
              </a:spcBef>
            </a:pPr>
            <a:r>
              <a:rPr lang="es-ES" dirty="0"/>
              <a:t>Nombre del archivo / </a:t>
            </a:r>
            <a:r>
              <a:rPr lang="es-ES" i="1" dirty="0"/>
              <a:t>File name</a:t>
            </a:r>
            <a:r>
              <a:rPr lang="es-ES" dirty="0"/>
              <a:t>:</a:t>
            </a:r>
          </a:p>
          <a:p>
            <a:pPr marL="627063" indent="-177800">
              <a:spcBef>
                <a:spcPts val="600"/>
              </a:spcBef>
            </a:pPr>
            <a:r>
              <a:rPr lang="es-ES" dirty="0"/>
              <a:t>Apellido1-Apellido2_GeoXXI2026.pptx /</a:t>
            </a:r>
            <a:r>
              <a:rPr lang="es-ES" i="1" dirty="0"/>
              <a:t> Surname1-Surname2_GeoXXI2026.pptx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7068937D-2595-BB86-81DE-1C9B53FA269F}"/>
              </a:ext>
            </a:extLst>
          </p:cNvPr>
          <p:cNvSpPr/>
          <p:nvPr/>
        </p:nvSpPr>
        <p:spPr>
          <a:xfrm>
            <a:off x="0" y="4686819"/>
            <a:ext cx="9144000" cy="45668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2" name="Slide Number Placeholder 2">
            <a:extLst>
              <a:ext uri="{FF2B5EF4-FFF2-40B4-BE49-F238E27FC236}">
                <a16:creationId xmlns:a16="http://schemas.microsoft.com/office/drawing/2014/main" id="{6F8BB3BE-BC7A-D8A3-94CD-A26D471036FE}"/>
              </a:ext>
            </a:extLst>
          </p:cNvPr>
          <p:cNvSpPr txBox="1">
            <a:spLocks/>
          </p:cNvSpPr>
          <p:nvPr/>
        </p:nvSpPr>
        <p:spPr>
          <a:xfrm>
            <a:off x="8203782" y="4807598"/>
            <a:ext cx="881143" cy="2245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F017D80-391D-4988-9B66-42334261384F}" type="slidenum">
              <a:rPr lang="en-US" sz="900" i="1" smtClean="0">
                <a:solidFill>
                  <a:schemeClr val="bg1"/>
                </a:solidFill>
                <a:latin typeface="Calibri" panose="020F0502020204030204"/>
              </a:rPr>
              <a:pPr algn="r">
                <a:defRPr/>
              </a:pPr>
              <a:t>3</a:t>
            </a:fld>
            <a:endParaRPr lang="en-US" sz="900" i="1" dirty="0">
              <a:solidFill>
                <a:schemeClr val="bg1"/>
              </a:solidFill>
              <a:latin typeface="Calibri" panose="020F0502020204030204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E5E28E9B-29FA-42DC-B222-58A0EEC66A98}"/>
              </a:ext>
            </a:extLst>
          </p:cNvPr>
          <p:cNvGrpSpPr/>
          <p:nvPr/>
        </p:nvGrpSpPr>
        <p:grpSpPr>
          <a:xfrm>
            <a:off x="36168" y="4715923"/>
            <a:ext cx="1666054" cy="398472"/>
            <a:chOff x="89085" y="4563533"/>
            <a:chExt cx="2262955" cy="541235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43547B20-ACED-493A-B73B-D4BE71C72D57}"/>
                </a:ext>
              </a:extLst>
            </p:cNvPr>
            <p:cNvSpPr/>
            <p:nvPr/>
          </p:nvSpPr>
          <p:spPr>
            <a:xfrm>
              <a:off x="89085" y="4563533"/>
              <a:ext cx="2262955" cy="54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/>
            </a:p>
          </p:txBody>
        </p:sp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81FECA19-30EE-4AB5-A61C-0854C591C7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7" t="5653" r="19546" b="16751"/>
            <a:stretch>
              <a:fillRect/>
            </a:stretch>
          </p:blipFill>
          <p:spPr bwMode="auto">
            <a:xfrm>
              <a:off x="120199" y="4593266"/>
              <a:ext cx="698950" cy="49369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24ED9B35-12C4-49E9-A89C-40CF79B00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868276" y="4885762"/>
              <a:ext cx="1203160" cy="178058"/>
            </a:xfrm>
            <a:prstGeom prst="rect">
              <a:avLst/>
            </a:prstGeom>
          </p:spPr>
        </p:pic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C7D2ACA4-1DA8-41E9-8C4F-1D51FEC75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615" y="4612454"/>
              <a:ext cx="1414850" cy="221696"/>
            </a:xfrm>
            <a:prstGeom prst="rect">
              <a:avLst/>
            </a:prstGeom>
          </p:spPr>
        </p:pic>
      </p:grpSp>
      <p:pic>
        <p:nvPicPr>
          <p:cNvPr id="24" name="Imagen 23">
            <a:extLst>
              <a:ext uri="{FF2B5EF4-FFF2-40B4-BE49-F238E27FC236}">
                <a16:creationId xmlns:a16="http://schemas.microsoft.com/office/drawing/2014/main" id="{9993DFEA-8ECD-4346-8D6A-C87E835E4B8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7" t="14483" r="11532" b="15055"/>
          <a:stretch/>
        </p:blipFill>
        <p:spPr>
          <a:xfrm>
            <a:off x="1495633" y="4935083"/>
            <a:ext cx="167245" cy="1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314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F38A1-678C-E40C-613E-774CE833F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>
            <a:extLst>
              <a:ext uri="{FF2B5EF4-FFF2-40B4-BE49-F238E27FC236}">
                <a16:creationId xmlns:a16="http://schemas.microsoft.com/office/drawing/2014/main" id="{B2347B66-5EDD-265B-93BF-B52D8ADFBFDF}"/>
              </a:ext>
            </a:extLst>
          </p:cNvPr>
          <p:cNvSpPr txBox="1">
            <a:spLocks/>
          </p:cNvSpPr>
          <p:nvPr/>
        </p:nvSpPr>
        <p:spPr>
          <a:xfrm>
            <a:off x="310357" y="121911"/>
            <a:ext cx="8506384" cy="87715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Instrucciones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para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presentaciones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orales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/ </a:t>
            </a:r>
          </a:p>
          <a:p>
            <a:pPr algn="l"/>
            <a:r>
              <a:rPr lang="en-US" sz="3000" b="1" i="1" dirty="0">
                <a:solidFill>
                  <a:srgbClr val="C00000"/>
                </a:solidFill>
                <a:latin typeface="+mn-lt"/>
              </a:rPr>
              <a:t>Guidelines for oral presentations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3B6F248-22F7-70A4-3508-4D1B6D487678}"/>
              </a:ext>
            </a:extLst>
          </p:cNvPr>
          <p:cNvSpPr txBox="1"/>
          <p:nvPr/>
        </p:nvSpPr>
        <p:spPr>
          <a:xfrm>
            <a:off x="310357" y="1047988"/>
            <a:ext cx="8718525" cy="33906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Diseño visual recomendado / </a:t>
            </a:r>
            <a:r>
              <a:rPr lang="es-ES" sz="2400" b="1" i="1" dirty="0" err="1"/>
              <a:t>Recommended</a:t>
            </a:r>
            <a:r>
              <a:rPr lang="es-ES" sz="2400" b="1" i="1" dirty="0"/>
              <a:t> visual </a:t>
            </a:r>
            <a:r>
              <a:rPr lang="es-ES" sz="2400" b="1" i="1" dirty="0" err="1"/>
              <a:t>design</a:t>
            </a:r>
            <a:r>
              <a:rPr lang="es-ES" sz="2400" b="1" i="1" dirty="0"/>
              <a:t>: </a:t>
            </a:r>
          </a:p>
          <a:p>
            <a:pPr marL="355600" indent="-177800">
              <a:spcBef>
                <a:spcPts val="600"/>
              </a:spcBef>
            </a:pPr>
            <a:r>
              <a:rPr lang="es-ES" b="1" dirty="0"/>
              <a:t>Tipografía: </a:t>
            </a:r>
            <a:r>
              <a:rPr lang="es-ES" dirty="0"/>
              <a:t>Utilizar una única familia tipográfica en la presentación (Aptos, Calibri, Arial...) / </a:t>
            </a:r>
            <a:r>
              <a:rPr lang="en-US" b="1" i="1" dirty="0"/>
              <a:t>Font</a:t>
            </a:r>
            <a:r>
              <a:rPr lang="en-US" i="1" dirty="0"/>
              <a:t>: Use a single font family throughout the presentation (Aptos, Calibri, Arial...).</a:t>
            </a:r>
          </a:p>
          <a:p>
            <a:pPr marL="355600" indent="-177800">
              <a:spcBef>
                <a:spcPts val="600"/>
              </a:spcBef>
            </a:pPr>
            <a:r>
              <a:rPr lang="en-US" b="1" dirty="0" err="1"/>
              <a:t>Tamaños</a:t>
            </a:r>
            <a:r>
              <a:rPr lang="en-US" b="1" dirty="0"/>
              <a:t> </a:t>
            </a:r>
            <a:r>
              <a:rPr lang="en-US" b="1" dirty="0" err="1"/>
              <a:t>mínimos</a:t>
            </a:r>
            <a:r>
              <a:rPr lang="en-US" b="1" dirty="0"/>
              <a:t> de </a:t>
            </a:r>
            <a:r>
              <a:rPr lang="en-US" b="1" dirty="0" err="1"/>
              <a:t>letra</a:t>
            </a:r>
            <a:r>
              <a:rPr lang="en-US" b="1" dirty="0"/>
              <a:t> / </a:t>
            </a:r>
            <a:r>
              <a:rPr lang="en-US" b="1" i="1" dirty="0"/>
              <a:t>Minimum font sizes</a:t>
            </a:r>
            <a:r>
              <a:rPr lang="en-US" i="1" dirty="0"/>
              <a:t>:</a:t>
            </a:r>
            <a:r>
              <a:rPr lang="en-US" dirty="0"/>
              <a:t> </a:t>
            </a:r>
          </a:p>
          <a:p>
            <a:pPr marL="719138" indent="-177800">
              <a:spcBef>
                <a:spcPts val="400"/>
              </a:spcBef>
            </a:pPr>
            <a:r>
              <a:rPr lang="en-US" dirty="0" err="1"/>
              <a:t>Título</a:t>
            </a:r>
            <a:r>
              <a:rPr lang="en-US" dirty="0"/>
              <a:t> </a:t>
            </a:r>
            <a:r>
              <a:rPr lang="en-US" dirty="0" err="1"/>
              <a:t>diapositiva</a:t>
            </a:r>
            <a:r>
              <a:rPr lang="en-US" dirty="0"/>
              <a:t>: 28–40 pt / </a:t>
            </a:r>
            <a:r>
              <a:rPr lang="en-US" i="1" dirty="0"/>
              <a:t>Slide title: 28–40 pt.</a:t>
            </a:r>
          </a:p>
          <a:p>
            <a:pPr marL="719138" indent="-177800">
              <a:spcBef>
                <a:spcPts val="400"/>
              </a:spcBef>
            </a:pPr>
            <a:r>
              <a:rPr lang="en-US" dirty="0" err="1"/>
              <a:t>Texto</a:t>
            </a:r>
            <a:r>
              <a:rPr lang="en-US" dirty="0"/>
              <a:t> principal: 16–24 pt / </a:t>
            </a:r>
            <a:r>
              <a:rPr lang="en-US" i="1" dirty="0"/>
              <a:t>Main text: 16–24 pt.</a:t>
            </a:r>
          </a:p>
          <a:p>
            <a:pPr marL="719138" indent="-177800">
              <a:spcBef>
                <a:spcPts val="400"/>
              </a:spcBef>
            </a:pPr>
            <a:r>
              <a:rPr lang="en-US" dirty="0" err="1"/>
              <a:t>Etiquetas</a:t>
            </a:r>
            <a:r>
              <a:rPr lang="en-US" dirty="0"/>
              <a:t> de </a:t>
            </a:r>
            <a:r>
              <a:rPr lang="en-US" dirty="0" err="1"/>
              <a:t>figuras</a:t>
            </a:r>
            <a:r>
              <a:rPr lang="en-US" dirty="0"/>
              <a:t>: 16–18 pt / </a:t>
            </a:r>
            <a:r>
              <a:rPr lang="en-US" i="1" dirty="0"/>
              <a:t>Figure labels: 16–18 pt.</a:t>
            </a:r>
          </a:p>
          <a:p>
            <a:pPr marL="719138" indent="-177800">
              <a:spcBef>
                <a:spcPts val="400"/>
              </a:spcBef>
            </a:pPr>
            <a:r>
              <a:rPr lang="en-US" dirty="0" err="1"/>
              <a:t>Referencias</a:t>
            </a:r>
            <a:r>
              <a:rPr lang="en-US" dirty="0"/>
              <a:t>: 12–14 pt /</a:t>
            </a:r>
            <a:r>
              <a:rPr lang="en-US" i="1" dirty="0"/>
              <a:t> References: 12–14 pt.</a:t>
            </a:r>
          </a:p>
          <a:p>
            <a:pPr marL="355600" indent="-177800">
              <a:spcBef>
                <a:spcPts val="600"/>
              </a:spcBef>
            </a:pPr>
            <a:r>
              <a:rPr lang="en-US" b="1" dirty="0"/>
              <a:t>No </a:t>
            </a:r>
            <a:r>
              <a:rPr lang="en-US" b="1" dirty="0" err="1"/>
              <a:t>utilizar</a:t>
            </a:r>
            <a:r>
              <a:rPr lang="en-US" b="1" dirty="0"/>
              <a:t> </a:t>
            </a:r>
            <a:r>
              <a:rPr lang="en-US" b="1" dirty="0" err="1"/>
              <a:t>tamaños</a:t>
            </a:r>
            <a:r>
              <a:rPr lang="en-US" b="1" dirty="0"/>
              <a:t> </a:t>
            </a:r>
            <a:r>
              <a:rPr lang="en-US" b="1" dirty="0" err="1"/>
              <a:t>inferiores</a:t>
            </a:r>
            <a:r>
              <a:rPr lang="en-US" b="1" dirty="0"/>
              <a:t> a 16 pt para </a:t>
            </a:r>
            <a:r>
              <a:rPr lang="en-US" b="1" dirty="0" err="1"/>
              <a:t>el</a:t>
            </a:r>
            <a:r>
              <a:rPr lang="en-US" b="1" dirty="0"/>
              <a:t> </a:t>
            </a:r>
            <a:r>
              <a:rPr lang="en-US" b="1" dirty="0" err="1"/>
              <a:t>texto</a:t>
            </a:r>
            <a:r>
              <a:rPr lang="en-US" b="1" dirty="0"/>
              <a:t> principal / </a:t>
            </a:r>
            <a:r>
              <a:rPr lang="en-US" b="1" i="1" dirty="0"/>
              <a:t>Do not use font sizes smaller than 16 pt for the main text.</a:t>
            </a:r>
            <a:endParaRPr lang="es-ES" b="1" i="1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2A4C39D-E970-228F-3D9D-29594F9D4140}"/>
              </a:ext>
            </a:extLst>
          </p:cNvPr>
          <p:cNvSpPr/>
          <p:nvPr/>
        </p:nvSpPr>
        <p:spPr>
          <a:xfrm>
            <a:off x="0" y="4686819"/>
            <a:ext cx="9144000" cy="45668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1" name="Slide Number Placeholder 2">
            <a:extLst>
              <a:ext uri="{FF2B5EF4-FFF2-40B4-BE49-F238E27FC236}">
                <a16:creationId xmlns:a16="http://schemas.microsoft.com/office/drawing/2014/main" id="{5CDD67F6-5B45-47D9-A128-9393303153C0}"/>
              </a:ext>
            </a:extLst>
          </p:cNvPr>
          <p:cNvSpPr txBox="1">
            <a:spLocks/>
          </p:cNvSpPr>
          <p:nvPr/>
        </p:nvSpPr>
        <p:spPr>
          <a:xfrm>
            <a:off x="8203782" y="4807598"/>
            <a:ext cx="881143" cy="2245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F017D80-391D-4988-9B66-42334261384F}" type="slidenum">
              <a:rPr lang="en-US" sz="900" i="1" smtClean="0">
                <a:solidFill>
                  <a:schemeClr val="bg1"/>
                </a:solidFill>
                <a:latin typeface="Calibri" panose="020F0502020204030204"/>
              </a:rPr>
              <a:pPr algn="r">
                <a:defRPr/>
              </a:pPr>
              <a:t>4</a:t>
            </a:fld>
            <a:endParaRPr lang="en-US" sz="900" i="1" dirty="0">
              <a:solidFill>
                <a:schemeClr val="bg1"/>
              </a:solidFill>
              <a:latin typeface="Calibri" panose="020F0502020204030204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DDB6576A-A2F8-4094-98A6-DB72AD756778}"/>
              </a:ext>
            </a:extLst>
          </p:cNvPr>
          <p:cNvGrpSpPr/>
          <p:nvPr/>
        </p:nvGrpSpPr>
        <p:grpSpPr>
          <a:xfrm>
            <a:off x="36168" y="4715923"/>
            <a:ext cx="1666054" cy="398472"/>
            <a:chOff x="89085" y="4563533"/>
            <a:chExt cx="2262955" cy="541235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037E9F16-C33D-4314-989B-A4A114A05505}"/>
                </a:ext>
              </a:extLst>
            </p:cNvPr>
            <p:cNvSpPr/>
            <p:nvPr/>
          </p:nvSpPr>
          <p:spPr>
            <a:xfrm>
              <a:off x="89085" y="4563533"/>
              <a:ext cx="2262955" cy="54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/>
            </a:p>
          </p:txBody>
        </p:sp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AAFA62A6-CD55-4DE5-8720-DDFDBB1336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7" t="5653" r="19546" b="16751"/>
            <a:stretch>
              <a:fillRect/>
            </a:stretch>
          </p:blipFill>
          <p:spPr bwMode="auto">
            <a:xfrm>
              <a:off x="120199" y="4593266"/>
              <a:ext cx="698950" cy="49369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8763DECD-043E-40A4-A9B0-0245AD507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868276" y="4885762"/>
              <a:ext cx="1203160" cy="178058"/>
            </a:xfrm>
            <a:prstGeom prst="rect">
              <a:avLst/>
            </a:prstGeom>
          </p:spPr>
        </p:pic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65CC5271-816D-4F54-ADB2-80CD37BEA7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615" y="4612454"/>
              <a:ext cx="1414850" cy="221696"/>
            </a:xfrm>
            <a:prstGeom prst="rect">
              <a:avLst/>
            </a:prstGeom>
          </p:spPr>
        </p:pic>
      </p:grpSp>
      <p:pic>
        <p:nvPicPr>
          <p:cNvPr id="24" name="Imagen 23">
            <a:extLst>
              <a:ext uri="{FF2B5EF4-FFF2-40B4-BE49-F238E27FC236}">
                <a16:creationId xmlns:a16="http://schemas.microsoft.com/office/drawing/2014/main" id="{22220227-1CB9-47F0-A336-D9C987F8C7E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7" t="14483" r="11532" b="15055"/>
          <a:stretch/>
        </p:blipFill>
        <p:spPr>
          <a:xfrm>
            <a:off x="1495633" y="4935083"/>
            <a:ext cx="167245" cy="1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754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C6DE7-43DE-ACF5-3C5E-6EA359E1A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>
            <a:extLst>
              <a:ext uri="{FF2B5EF4-FFF2-40B4-BE49-F238E27FC236}">
                <a16:creationId xmlns:a16="http://schemas.microsoft.com/office/drawing/2014/main" id="{BD011B37-FCEB-9B22-41D4-AEBD4BE2D09F}"/>
              </a:ext>
            </a:extLst>
          </p:cNvPr>
          <p:cNvSpPr txBox="1">
            <a:spLocks/>
          </p:cNvSpPr>
          <p:nvPr/>
        </p:nvSpPr>
        <p:spPr>
          <a:xfrm>
            <a:off x="310357" y="121911"/>
            <a:ext cx="8506384" cy="87715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Instrucciones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para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presentaciones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orales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/ </a:t>
            </a:r>
          </a:p>
          <a:p>
            <a:pPr algn="l"/>
            <a:r>
              <a:rPr lang="en-US" sz="3000" b="1" i="1" dirty="0">
                <a:solidFill>
                  <a:srgbClr val="C00000"/>
                </a:solidFill>
                <a:latin typeface="+mn-lt"/>
              </a:rPr>
              <a:t>Guidelines for oral presentations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990F510-FB00-2C30-AB6F-1013064E1F60}"/>
              </a:ext>
            </a:extLst>
          </p:cNvPr>
          <p:cNvSpPr txBox="1"/>
          <p:nvPr/>
        </p:nvSpPr>
        <p:spPr>
          <a:xfrm>
            <a:off x="310357" y="1047988"/>
            <a:ext cx="8718525" cy="30623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Figuras / </a:t>
            </a:r>
            <a:r>
              <a:rPr lang="es-ES" sz="2400" b="1" i="1" dirty="0"/>
              <a:t>Figures: </a:t>
            </a:r>
          </a:p>
          <a:p>
            <a:pPr marL="355600" indent="-177800">
              <a:spcBef>
                <a:spcPts val="600"/>
              </a:spcBef>
            </a:pPr>
            <a:r>
              <a:rPr lang="es-ES" dirty="0"/>
              <a:t>Las figuras deben tener </a:t>
            </a:r>
            <a:r>
              <a:rPr lang="es-ES" b="1" dirty="0"/>
              <a:t>resolución mínima de 300 dpi </a:t>
            </a:r>
            <a:r>
              <a:rPr lang="es-ES" dirty="0"/>
              <a:t>/ </a:t>
            </a:r>
            <a:r>
              <a:rPr lang="en-US" i="1" dirty="0"/>
              <a:t>Figures must have a </a:t>
            </a:r>
            <a:r>
              <a:rPr lang="en-US" b="1" i="1" dirty="0"/>
              <a:t>minimum resolution of 300 dpi</a:t>
            </a:r>
            <a:r>
              <a:rPr lang="en-US" i="1" dirty="0"/>
              <a:t>.</a:t>
            </a:r>
            <a:endParaRPr lang="es-ES" i="1" dirty="0"/>
          </a:p>
          <a:p>
            <a:pPr marL="355600" indent="-177800">
              <a:spcBef>
                <a:spcPts val="600"/>
              </a:spcBef>
            </a:pPr>
            <a:r>
              <a:rPr lang="es-ES" dirty="0"/>
              <a:t>Incluir pies de figura y citar fuente (si procede) / </a:t>
            </a:r>
            <a:r>
              <a:rPr lang="en-US" i="1" dirty="0"/>
              <a:t>Include figure captions and cite source (where applicable).</a:t>
            </a:r>
            <a:endParaRPr lang="es-ES" i="1" dirty="0"/>
          </a:p>
          <a:p>
            <a:pPr marL="355600" indent="-177800">
              <a:spcBef>
                <a:spcPts val="600"/>
              </a:spcBef>
            </a:pPr>
            <a:r>
              <a:rPr lang="es-ES" dirty="0"/>
              <a:t>Todos los símbolos incluidos en los gráficos deben ser legibles desde el fondo de una sala / </a:t>
            </a:r>
            <a:r>
              <a:rPr lang="en-US" dirty="0"/>
              <a:t>All symbols included in the figures must be legible from the back of the room</a:t>
            </a:r>
            <a:r>
              <a:rPr lang="en-US" b="1" dirty="0"/>
              <a:t>.</a:t>
            </a:r>
          </a:p>
          <a:p>
            <a:pPr marL="355600" indent="-177800">
              <a:spcBef>
                <a:spcPts val="600"/>
              </a:spcBef>
            </a:pPr>
            <a:endParaRPr lang="es-ES" b="1" dirty="0"/>
          </a:p>
          <a:p>
            <a:pPr marL="355600" indent="-177800">
              <a:spcBef>
                <a:spcPts val="600"/>
              </a:spcBef>
            </a:pPr>
            <a:endParaRPr lang="es-ES" b="1" i="1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78CCD4D7-F72E-9082-2DCB-C2A89217F741}"/>
              </a:ext>
            </a:extLst>
          </p:cNvPr>
          <p:cNvSpPr/>
          <p:nvPr/>
        </p:nvSpPr>
        <p:spPr>
          <a:xfrm>
            <a:off x="0" y="4686819"/>
            <a:ext cx="9144000" cy="45668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0" name="Slide Number Placeholder 2">
            <a:extLst>
              <a:ext uri="{FF2B5EF4-FFF2-40B4-BE49-F238E27FC236}">
                <a16:creationId xmlns:a16="http://schemas.microsoft.com/office/drawing/2014/main" id="{91444995-0B8B-7174-02E5-898A479BD340}"/>
              </a:ext>
            </a:extLst>
          </p:cNvPr>
          <p:cNvSpPr txBox="1">
            <a:spLocks/>
          </p:cNvSpPr>
          <p:nvPr/>
        </p:nvSpPr>
        <p:spPr>
          <a:xfrm>
            <a:off x="8203782" y="4807598"/>
            <a:ext cx="881143" cy="2245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F017D80-391D-4988-9B66-42334261384F}" type="slidenum">
              <a:rPr lang="en-US" sz="900" i="1" smtClean="0">
                <a:solidFill>
                  <a:schemeClr val="bg1"/>
                </a:solidFill>
                <a:latin typeface="Calibri" panose="020F0502020204030204"/>
              </a:rPr>
              <a:pPr algn="r">
                <a:defRPr/>
              </a:pPr>
              <a:t>5</a:t>
            </a:fld>
            <a:endParaRPr lang="en-US" sz="900" i="1" dirty="0">
              <a:solidFill>
                <a:schemeClr val="bg1"/>
              </a:solidFill>
              <a:latin typeface="Calibri" panose="020F0502020204030204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785D322F-61A4-4372-85D9-733720E21303}"/>
              </a:ext>
            </a:extLst>
          </p:cNvPr>
          <p:cNvGrpSpPr/>
          <p:nvPr/>
        </p:nvGrpSpPr>
        <p:grpSpPr>
          <a:xfrm>
            <a:off x="36168" y="4715923"/>
            <a:ext cx="1666054" cy="398472"/>
            <a:chOff x="89085" y="4563533"/>
            <a:chExt cx="2262955" cy="541235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58D885E0-34AD-4CD2-8491-41E3EC0D3DE0}"/>
                </a:ext>
              </a:extLst>
            </p:cNvPr>
            <p:cNvSpPr/>
            <p:nvPr/>
          </p:nvSpPr>
          <p:spPr>
            <a:xfrm>
              <a:off x="89085" y="4563533"/>
              <a:ext cx="2262955" cy="54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/>
            </a:p>
          </p:txBody>
        </p:sp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24C317CE-46F8-433F-9708-9AAAF7D974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7" t="5653" r="19546" b="16751"/>
            <a:stretch>
              <a:fillRect/>
            </a:stretch>
          </p:blipFill>
          <p:spPr bwMode="auto">
            <a:xfrm>
              <a:off x="120199" y="4593266"/>
              <a:ext cx="698950" cy="49369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BDD32EC4-E3DF-4B2E-8780-98B93EA5D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868276" y="4885762"/>
              <a:ext cx="1203160" cy="178058"/>
            </a:xfrm>
            <a:prstGeom prst="rect">
              <a:avLst/>
            </a:prstGeom>
          </p:spPr>
        </p:pic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64E7EF93-8996-4EAE-B2EF-5C7C8972B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615" y="4612454"/>
              <a:ext cx="1414850" cy="221696"/>
            </a:xfrm>
            <a:prstGeom prst="rect">
              <a:avLst/>
            </a:prstGeom>
          </p:spPr>
        </p:pic>
      </p:grpSp>
      <p:pic>
        <p:nvPicPr>
          <p:cNvPr id="24" name="Imagen 23">
            <a:extLst>
              <a:ext uri="{FF2B5EF4-FFF2-40B4-BE49-F238E27FC236}">
                <a16:creationId xmlns:a16="http://schemas.microsoft.com/office/drawing/2014/main" id="{232A72CD-036B-47FD-A708-3FB69337E68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7" t="14483" r="11532" b="15055"/>
          <a:stretch/>
        </p:blipFill>
        <p:spPr>
          <a:xfrm>
            <a:off x="1495633" y="4935083"/>
            <a:ext cx="167245" cy="1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73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6E0B57-1FD6-4B0F-F863-BB6DB2E5F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>
            <a:extLst>
              <a:ext uri="{FF2B5EF4-FFF2-40B4-BE49-F238E27FC236}">
                <a16:creationId xmlns:a16="http://schemas.microsoft.com/office/drawing/2014/main" id="{5ABCE5A8-AEDF-C6A6-5F5B-CD551D68803F}"/>
              </a:ext>
            </a:extLst>
          </p:cNvPr>
          <p:cNvSpPr txBox="1">
            <a:spLocks/>
          </p:cNvSpPr>
          <p:nvPr/>
        </p:nvSpPr>
        <p:spPr>
          <a:xfrm>
            <a:off x="310357" y="121911"/>
            <a:ext cx="8506384" cy="87715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Instrucciones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para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presentaciones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orales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/ </a:t>
            </a:r>
          </a:p>
          <a:p>
            <a:pPr algn="l"/>
            <a:r>
              <a:rPr lang="en-US" sz="3000" b="1" i="1" dirty="0">
                <a:solidFill>
                  <a:srgbClr val="C00000"/>
                </a:solidFill>
                <a:latin typeface="+mn-lt"/>
              </a:rPr>
              <a:t>Guidelines for oral presentations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62578D4-E1C8-4D8F-9C73-0EF7D11AB3EB}"/>
              </a:ext>
            </a:extLst>
          </p:cNvPr>
          <p:cNvSpPr txBox="1"/>
          <p:nvPr/>
        </p:nvSpPr>
        <p:spPr>
          <a:xfrm>
            <a:off x="310357" y="1047988"/>
            <a:ext cx="8718525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Referencias / </a:t>
            </a:r>
            <a:r>
              <a:rPr lang="es-ES" sz="2400" b="1" i="1" dirty="0" err="1"/>
              <a:t>References</a:t>
            </a:r>
            <a:r>
              <a:rPr lang="es-ES" sz="2400" b="1" i="1" dirty="0"/>
              <a:t>: </a:t>
            </a:r>
          </a:p>
          <a:p>
            <a:pPr marL="355600" indent="-177800">
              <a:spcBef>
                <a:spcPts val="400"/>
              </a:spcBef>
            </a:pPr>
            <a:r>
              <a:rPr lang="es-ES" dirty="0"/>
              <a:t>No es necesario incluir una diapositiva completa de referencias, pero no se excluye /</a:t>
            </a:r>
            <a:r>
              <a:rPr lang="es-ES" i="1" dirty="0"/>
              <a:t> </a:t>
            </a:r>
            <a:r>
              <a:rPr lang="en-US" i="1" dirty="0"/>
              <a:t>It is not necessary to include a full slide of references, but this is not ruled out.</a:t>
            </a:r>
          </a:p>
          <a:p>
            <a:pPr marL="355600" indent="-177800">
              <a:spcBef>
                <a:spcPts val="400"/>
              </a:spcBef>
            </a:pPr>
            <a:r>
              <a:rPr lang="es-ES" dirty="0"/>
              <a:t>Se </a:t>
            </a:r>
            <a:r>
              <a:rPr lang="es-ES" i="1" dirty="0"/>
              <a:t>recomienda / </a:t>
            </a:r>
            <a:r>
              <a:rPr lang="es-ES" i="1" dirty="0" err="1"/>
              <a:t>It</a:t>
            </a:r>
            <a:r>
              <a:rPr lang="es-ES" i="1" dirty="0"/>
              <a:t> </a:t>
            </a:r>
            <a:r>
              <a:rPr lang="es-ES" i="1" dirty="0" err="1"/>
              <a:t>is</a:t>
            </a:r>
            <a:r>
              <a:rPr lang="es-ES" i="1" dirty="0"/>
              <a:t> </a:t>
            </a:r>
            <a:r>
              <a:rPr lang="es-ES" i="1" dirty="0" err="1"/>
              <a:t>recommended</a:t>
            </a:r>
            <a:r>
              <a:rPr lang="es-ES" i="1" dirty="0"/>
              <a:t> that:</a:t>
            </a:r>
          </a:p>
          <a:p>
            <a:pPr marL="539750" indent="-176213">
              <a:spcBef>
                <a:spcPts val="200"/>
              </a:spcBef>
            </a:pPr>
            <a:r>
              <a:rPr lang="es-ES" dirty="0"/>
              <a:t>- Citar trabajos clave en pequeño formato (</a:t>
            </a:r>
            <a:r>
              <a:rPr lang="en-US" dirty="0"/>
              <a:t>12–14 pt) </a:t>
            </a:r>
            <a:r>
              <a:rPr lang="es-ES" dirty="0"/>
              <a:t>dentro de la diapositiva / </a:t>
            </a:r>
            <a:r>
              <a:rPr lang="en-US" i="1" dirty="0"/>
              <a:t>Cite key works in a compact format (12-14 pt) within the slide.</a:t>
            </a:r>
          </a:p>
          <a:p>
            <a:pPr marL="539750" indent="-176213">
              <a:spcBef>
                <a:spcPts val="200"/>
              </a:spcBef>
              <a:buFontTx/>
              <a:buChar char="-"/>
            </a:pPr>
            <a:r>
              <a:rPr lang="es-ES" dirty="0"/>
              <a:t>Máximo 3–5 referencias principales / </a:t>
            </a:r>
            <a:r>
              <a:rPr lang="en-US" i="1" dirty="0"/>
              <a:t>A maximum of 3–5 main references.</a:t>
            </a:r>
          </a:p>
          <a:p>
            <a:pPr>
              <a:spcBef>
                <a:spcPts val="600"/>
              </a:spcBef>
            </a:pPr>
            <a:r>
              <a:rPr lang="es-ES" sz="2400" b="1" dirty="0"/>
              <a:t>Agradecimientos ± Código QR / </a:t>
            </a:r>
            <a:r>
              <a:rPr lang="en-US" sz="2400" b="1" i="1" dirty="0"/>
              <a:t>Acknowledgements</a:t>
            </a:r>
            <a:endParaRPr lang="es-ES" sz="2400" b="1" i="1" dirty="0"/>
          </a:p>
          <a:p>
            <a:pPr marL="360363" indent="-180975">
              <a:spcBef>
                <a:spcPts val="400"/>
              </a:spcBef>
            </a:pPr>
            <a:r>
              <a:rPr lang="es-ES" dirty="0"/>
              <a:t>Se recomienda incluir los agradecimientos (personal, financiación, proyectos, etc.) en la diapositiva de cierre/ </a:t>
            </a:r>
            <a:r>
              <a:rPr lang="en-US" i="1" dirty="0"/>
              <a:t>It is recommended that acknowledgements (staff, funding, projects, etc.) be included on the closing slide.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91BA4975-7777-0F46-03E7-C6C24873224E}"/>
              </a:ext>
            </a:extLst>
          </p:cNvPr>
          <p:cNvSpPr/>
          <p:nvPr/>
        </p:nvSpPr>
        <p:spPr>
          <a:xfrm>
            <a:off x="0" y="4686819"/>
            <a:ext cx="9144000" cy="45668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1" name="Slide Number Placeholder 2">
            <a:extLst>
              <a:ext uri="{FF2B5EF4-FFF2-40B4-BE49-F238E27FC236}">
                <a16:creationId xmlns:a16="http://schemas.microsoft.com/office/drawing/2014/main" id="{89A524BE-E7F8-F7C9-197D-835717787C32}"/>
              </a:ext>
            </a:extLst>
          </p:cNvPr>
          <p:cNvSpPr txBox="1">
            <a:spLocks/>
          </p:cNvSpPr>
          <p:nvPr/>
        </p:nvSpPr>
        <p:spPr>
          <a:xfrm>
            <a:off x="8203782" y="4807598"/>
            <a:ext cx="881143" cy="2245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F017D80-391D-4988-9B66-42334261384F}" type="slidenum">
              <a:rPr lang="en-US" sz="900" i="1" smtClean="0">
                <a:solidFill>
                  <a:schemeClr val="bg1"/>
                </a:solidFill>
                <a:latin typeface="Calibri" panose="020F0502020204030204"/>
              </a:rPr>
              <a:pPr algn="r">
                <a:defRPr/>
              </a:pPr>
              <a:t>6</a:t>
            </a:fld>
            <a:endParaRPr lang="en-US" sz="900" i="1" dirty="0">
              <a:solidFill>
                <a:schemeClr val="bg1"/>
              </a:solidFill>
              <a:latin typeface="Calibri" panose="020F0502020204030204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C6182CBB-17FA-40E7-9B22-40DF9B84C013}"/>
              </a:ext>
            </a:extLst>
          </p:cNvPr>
          <p:cNvGrpSpPr/>
          <p:nvPr/>
        </p:nvGrpSpPr>
        <p:grpSpPr>
          <a:xfrm>
            <a:off x="36168" y="4715923"/>
            <a:ext cx="1666054" cy="398472"/>
            <a:chOff x="89085" y="4563533"/>
            <a:chExt cx="2262955" cy="541235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B7B5DF34-FDB4-42BF-801D-813CF6B81602}"/>
                </a:ext>
              </a:extLst>
            </p:cNvPr>
            <p:cNvSpPr/>
            <p:nvPr/>
          </p:nvSpPr>
          <p:spPr>
            <a:xfrm>
              <a:off x="89085" y="4563533"/>
              <a:ext cx="2262955" cy="54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/>
            </a:p>
          </p:txBody>
        </p:sp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C0A155D0-CC97-4EDA-A425-775A9E5412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7" t="5653" r="19546" b="16751"/>
            <a:stretch>
              <a:fillRect/>
            </a:stretch>
          </p:blipFill>
          <p:spPr bwMode="auto">
            <a:xfrm>
              <a:off x="120199" y="4593266"/>
              <a:ext cx="698950" cy="49369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CCFA181A-973A-4F3F-BFE3-92C308C51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868276" y="4885762"/>
              <a:ext cx="1203160" cy="178058"/>
            </a:xfrm>
            <a:prstGeom prst="rect">
              <a:avLst/>
            </a:prstGeom>
          </p:spPr>
        </p:pic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42A02DCD-43AA-4F8E-959F-D568C5F04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615" y="4612454"/>
              <a:ext cx="1414850" cy="221696"/>
            </a:xfrm>
            <a:prstGeom prst="rect">
              <a:avLst/>
            </a:prstGeom>
          </p:spPr>
        </p:pic>
      </p:grpSp>
      <p:pic>
        <p:nvPicPr>
          <p:cNvPr id="24" name="Imagen 23">
            <a:extLst>
              <a:ext uri="{FF2B5EF4-FFF2-40B4-BE49-F238E27FC236}">
                <a16:creationId xmlns:a16="http://schemas.microsoft.com/office/drawing/2014/main" id="{2E8A8C33-F265-433D-A478-EB5A1567C4B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7" t="14483" r="11532" b="15055"/>
          <a:stretch/>
        </p:blipFill>
        <p:spPr>
          <a:xfrm>
            <a:off x="1495633" y="4935083"/>
            <a:ext cx="167245" cy="1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776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2F996-D533-6CF2-C8C7-7A5B8BB08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>
            <a:extLst>
              <a:ext uri="{FF2B5EF4-FFF2-40B4-BE49-F238E27FC236}">
                <a16:creationId xmlns:a16="http://schemas.microsoft.com/office/drawing/2014/main" id="{65383763-C838-92D2-72F6-46A8D15466C7}"/>
              </a:ext>
            </a:extLst>
          </p:cNvPr>
          <p:cNvSpPr txBox="1">
            <a:spLocks/>
          </p:cNvSpPr>
          <p:nvPr/>
        </p:nvSpPr>
        <p:spPr>
          <a:xfrm>
            <a:off x="310357" y="121911"/>
            <a:ext cx="8506384" cy="877156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000" b="1" dirty="0">
                <a:solidFill>
                  <a:srgbClr val="C00000"/>
                </a:solidFill>
                <a:latin typeface="+mn-lt"/>
              </a:rPr>
              <a:t>Plantilla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recomendada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para </a:t>
            </a:r>
            <a:r>
              <a:rPr lang="en-GB" sz="3000" b="1" dirty="0" err="1">
                <a:solidFill>
                  <a:srgbClr val="C00000"/>
                </a:solidFill>
                <a:latin typeface="+mn-lt"/>
              </a:rPr>
              <a:t>presentación</a:t>
            </a:r>
            <a:r>
              <a:rPr lang="en-GB" sz="3000" b="1" dirty="0">
                <a:solidFill>
                  <a:srgbClr val="C00000"/>
                </a:solidFill>
                <a:latin typeface="+mn-lt"/>
              </a:rPr>
              <a:t> oral / </a:t>
            </a:r>
          </a:p>
          <a:p>
            <a:pPr algn="l"/>
            <a:r>
              <a:rPr lang="en-US" sz="3000" b="1" i="1" dirty="0">
                <a:solidFill>
                  <a:srgbClr val="C00000"/>
                </a:solidFill>
                <a:latin typeface="+mn-lt"/>
              </a:rPr>
              <a:t>Recommended template for oral presentations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6FE976D-3F30-3DF5-AE74-6193DFDFC893}"/>
              </a:ext>
            </a:extLst>
          </p:cNvPr>
          <p:cNvSpPr txBox="1"/>
          <p:nvPr/>
        </p:nvSpPr>
        <p:spPr>
          <a:xfrm>
            <a:off x="522500" y="1050883"/>
            <a:ext cx="8180928" cy="3549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es-ES" b="1" dirty="0"/>
              <a:t>1. </a:t>
            </a:r>
            <a:r>
              <a:rPr lang="es-ES" dirty="0"/>
              <a:t>Portada con logotipo (s) institucional (es) / </a:t>
            </a:r>
            <a:r>
              <a:rPr lang="en-US" i="1" dirty="0"/>
              <a:t>Cover page with institutional logo(s).</a:t>
            </a:r>
            <a:endParaRPr lang="es-ES" i="1" dirty="0"/>
          </a:p>
          <a:p>
            <a:pPr>
              <a:spcBef>
                <a:spcPts val="400"/>
              </a:spcBef>
            </a:pPr>
            <a:r>
              <a:rPr lang="es-ES" b="1" dirty="0"/>
              <a:t>2. </a:t>
            </a:r>
            <a:r>
              <a:rPr lang="es-ES" dirty="0"/>
              <a:t>Índice (opcional) / </a:t>
            </a:r>
            <a:r>
              <a:rPr lang="es-ES" i="1" dirty="0"/>
              <a:t>Table </a:t>
            </a:r>
            <a:r>
              <a:rPr lang="es-ES" i="1" dirty="0" err="1"/>
              <a:t>of</a:t>
            </a:r>
            <a:r>
              <a:rPr lang="es-ES" i="1" dirty="0"/>
              <a:t> contents (</a:t>
            </a:r>
            <a:r>
              <a:rPr lang="es-ES" i="1" dirty="0" err="1"/>
              <a:t>optional</a:t>
            </a:r>
            <a:r>
              <a:rPr lang="es-ES" i="1" dirty="0"/>
              <a:t>).</a:t>
            </a:r>
          </a:p>
          <a:p>
            <a:pPr marL="271463" indent="-271463">
              <a:spcBef>
                <a:spcPts val="400"/>
              </a:spcBef>
            </a:pPr>
            <a:r>
              <a:rPr lang="es-ES" b="1" dirty="0"/>
              <a:t>3. </a:t>
            </a:r>
            <a:r>
              <a:rPr lang="es-ES" dirty="0"/>
              <a:t>Introducción (Contexto, Problema científico, Objetivos) – 1-2 diapositivas / </a:t>
            </a:r>
            <a:r>
              <a:rPr lang="en-US" i="1" dirty="0"/>
              <a:t>Introduction (Background, Research question, Objectives)</a:t>
            </a:r>
            <a:r>
              <a:rPr lang="es-ES" dirty="0"/>
              <a:t> – </a:t>
            </a:r>
            <a:r>
              <a:rPr lang="en-US" i="1" dirty="0"/>
              <a:t>1-2 slides. </a:t>
            </a:r>
            <a:endParaRPr lang="es-ES" i="1" dirty="0"/>
          </a:p>
          <a:p>
            <a:pPr marL="271463" indent="-271463">
              <a:spcBef>
                <a:spcPts val="400"/>
              </a:spcBef>
            </a:pPr>
            <a:r>
              <a:rPr lang="es-ES" b="1" dirty="0"/>
              <a:t>4. </a:t>
            </a:r>
            <a:r>
              <a:rPr lang="es-ES" dirty="0"/>
              <a:t>Materiales y métodos (Técnicas / datos empleados) – 1-2 diapositivas / </a:t>
            </a:r>
            <a:r>
              <a:rPr lang="en-US" i="1" dirty="0"/>
              <a:t>Materials and methods: (Techniques / data used) </a:t>
            </a:r>
            <a:r>
              <a:rPr lang="es-ES" dirty="0"/>
              <a:t>– </a:t>
            </a:r>
            <a:r>
              <a:rPr lang="en-US" i="1" dirty="0"/>
              <a:t>1-2 slides.</a:t>
            </a:r>
            <a:endParaRPr lang="es-ES" i="1" dirty="0"/>
          </a:p>
          <a:p>
            <a:pPr>
              <a:spcBef>
                <a:spcPts val="400"/>
              </a:spcBef>
            </a:pPr>
            <a:r>
              <a:rPr lang="es-ES" b="1" dirty="0"/>
              <a:t>5. </a:t>
            </a:r>
            <a:r>
              <a:rPr lang="es-ES" dirty="0"/>
              <a:t>Resultados – 2-3 diapositivas / </a:t>
            </a:r>
            <a:r>
              <a:rPr lang="es-ES" i="1" dirty="0"/>
              <a:t>Results</a:t>
            </a:r>
            <a:r>
              <a:rPr lang="es-ES" dirty="0"/>
              <a:t> – </a:t>
            </a:r>
            <a:r>
              <a:rPr lang="en-US" i="1" dirty="0"/>
              <a:t>2-3 slides.</a:t>
            </a:r>
            <a:endParaRPr lang="es-ES" i="1" dirty="0"/>
          </a:p>
          <a:p>
            <a:pPr>
              <a:spcBef>
                <a:spcPts val="400"/>
              </a:spcBef>
            </a:pPr>
            <a:r>
              <a:rPr lang="es-ES" b="1" dirty="0"/>
              <a:t>6. </a:t>
            </a:r>
            <a:r>
              <a:rPr lang="es-ES" dirty="0"/>
              <a:t>Discusión – 3-4 diapositivas / </a:t>
            </a:r>
            <a:r>
              <a:rPr lang="es-ES" i="1" dirty="0" err="1"/>
              <a:t>Discussion</a:t>
            </a:r>
            <a:r>
              <a:rPr lang="es-ES" dirty="0"/>
              <a:t> – </a:t>
            </a:r>
            <a:r>
              <a:rPr lang="en-US" i="1" dirty="0"/>
              <a:t>3-4 slides.</a:t>
            </a:r>
            <a:endParaRPr lang="es-ES" i="1" dirty="0"/>
          </a:p>
          <a:p>
            <a:pPr>
              <a:spcBef>
                <a:spcPts val="400"/>
              </a:spcBef>
            </a:pPr>
            <a:r>
              <a:rPr lang="es-ES" b="1" dirty="0"/>
              <a:t>7.</a:t>
            </a:r>
            <a:r>
              <a:rPr lang="es-ES" dirty="0"/>
              <a:t> Conclusiones – 1-2 diapositivas / </a:t>
            </a:r>
            <a:r>
              <a:rPr lang="es-ES" i="1" dirty="0" err="1"/>
              <a:t>Conclusions</a:t>
            </a:r>
            <a:r>
              <a:rPr lang="es-ES" i="1" dirty="0"/>
              <a:t> </a:t>
            </a:r>
            <a:r>
              <a:rPr lang="es-ES" dirty="0"/>
              <a:t>– </a:t>
            </a:r>
            <a:r>
              <a:rPr lang="en-US" i="1" dirty="0"/>
              <a:t>1-2 slides.</a:t>
            </a:r>
            <a:endParaRPr lang="es-ES" i="1" dirty="0"/>
          </a:p>
          <a:p>
            <a:pPr marL="271463" indent="-271463">
              <a:spcBef>
                <a:spcPts val="400"/>
              </a:spcBef>
            </a:pPr>
            <a:r>
              <a:rPr lang="es-ES" b="1" dirty="0"/>
              <a:t>8.</a:t>
            </a:r>
            <a:r>
              <a:rPr lang="es-ES" dirty="0"/>
              <a:t> Referencias (opcional) / </a:t>
            </a:r>
            <a:r>
              <a:rPr lang="es-ES" i="1" dirty="0" err="1"/>
              <a:t>References</a:t>
            </a:r>
            <a:r>
              <a:rPr lang="es-ES" i="1" dirty="0"/>
              <a:t> (</a:t>
            </a:r>
            <a:r>
              <a:rPr lang="es-ES" i="1" dirty="0" err="1"/>
              <a:t>optional</a:t>
            </a:r>
            <a:r>
              <a:rPr lang="es-ES" i="1" dirty="0"/>
              <a:t>).</a:t>
            </a:r>
          </a:p>
          <a:p>
            <a:pPr marL="271463" indent="-271463">
              <a:spcBef>
                <a:spcPts val="400"/>
              </a:spcBef>
            </a:pPr>
            <a:r>
              <a:rPr lang="es-ES" b="1" dirty="0"/>
              <a:t>9. </a:t>
            </a:r>
            <a:r>
              <a:rPr lang="es-ES" dirty="0"/>
              <a:t>Agradecimientos ± Código QR / </a:t>
            </a:r>
            <a:r>
              <a:rPr lang="en-US" i="1" dirty="0"/>
              <a:t>Acknowledgements ± QR code.</a:t>
            </a:r>
            <a:endParaRPr lang="es-ES" i="1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C77965C-2764-9821-198F-4BC081E26388}"/>
              </a:ext>
            </a:extLst>
          </p:cNvPr>
          <p:cNvSpPr/>
          <p:nvPr/>
        </p:nvSpPr>
        <p:spPr>
          <a:xfrm>
            <a:off x="0" y="4686819"/>
            <a:ext cx="9144000" cy="45668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7" name="Slide Number Placeholder 2">
            <a:extLst>
              <a:ext uri="{FF2B5EF4-FFF2-40B4-BE49-F238E27FC236}">
                <a16:creationId xmlns:a16="http://schemas.microsoft.com/office/drawing/2014/main" id="{52CEFB11-981D-10BA-BFCD-06EF5B81E9F9}"/>
              </a:ext>
            </a:extLst>
          </p:cNvPr>
          <p:cNvSpPr txBox="1">
            <a:spLocks/>
          </p:cNvSpPr>
          <p:nvPr/>
        </p:nvSpPr>
        <p:spPr>
          <a:xfrm>
            <a:off x="8203782" y="4807598"/>
            <a:ext cx="881143" cy="2245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F017D80-391D-4988-9B66-42334261384F}" type="slidenum">
              <a:rPr lang="en-US" sz="900" i="1" smtClean="0">
                <a:solidFill>
                  <a:schemeClr val="bg1"/>
                </a:solidFill>
                <a:latin typeface="Calibri" panose="020F0502020204030204"/>
              </a:rPr>
              <a:pPr algn="r">
                <a:defRPr/>
              </a:pPr>
              <a:t>7</a:t>
            </a:fld>
            <a:endParaRPr lang="en-US" sz="900" i="1" dirty="0">
              <a:solidFill>
                <a:schemeClr val="bg1"/>
              </a:solidFill>
              <a:latin typeface="Calibri" panose="020F0502020204030204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887F3893-A10D-41CE-967A-818BF8A6E636}"/>
              </a:ext>
            </a:extLst>
          </p:cNvPr>
          <p:cNvGrpSpPr/>
          <p:nvPr/>
        </p:nvGrpSpPr>
        <p:grpSpPr>
          <a:xfrm>
            <a:off x="36168" y="4715923"/>
            <a:ext cx="1666054" cy="398472"/>
            <a:chOff x="89085" y="4563533"/>
            <a:chExt cx="2262955" cy="541235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DC516363-8C15-4DB6-91ED-4E83583B58E3}"/>
                </a:ext>
              </a:extLst>
            </p:cNvPr>
            <p:cNvSpPr/>
            <p:nvPr/>
          </p:nvSpPr>
          <p:spPr>
            <a:xfrm>
              <a:off x="89085" y="4563533"/>
              <a:ext cx="2262955" cy="54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/>
            </a:p>
          </p:txBody>
        </p:sp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A13B7EAD-E4F4-4DC6-B8CA-AE5F601E10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7" t="5653" r="19546" b="16751"/>
            <a:stretch>
              <a:fillRect/>
            </a:stretch>
          </p:blipFill>
          <p:spPr bwMode="auto">
            <a:xfrm>
              <a:off x="120199" y="4593266"/>
              <a:ext cx="698950" cy="49369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82F7A818-0E07-4649-B936-659C498891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868276" y="4885762"/>
              <a:ext cx="1203160" cy="178058"/>
            </a:xfrm>
            <a:prstGeom prst="rect">
              <a:avLst/>
            </a:prstGeom>
          </p:spPr>
        </p:pic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90C182FA-7DF4-486A-8001-184295ADA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615" y="4612454"/>
              <a:ext cx="1414850" cy="221696"/>
            </a:xfrm>
            <a:prstGeom prst="rect">
              <a:avLst/>
            </a:prstGeom>
          </p:spPr>
        </p:pic>
      </p:grpSp>
      <p:pic>
        <p:nvPicPr>
          <p:cNvPr id="22" name="Imagen 21">
            <a:extLst>
              <a:ext uri="{FF2B5EF4-FFF2-40B4-BE49-F238E27FC236}">
                <a16:creationId xmlns:a16="http://schemas.microsoft.com/office/drawing/2014/main" id="{BE582313-CCD4-4954-8ADD-D30E941ED68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7" t="14483" r="11532" b="15055"/>
          <a:stretch/>
        </p:blipFill>
        <p:spPr>
          <a:xfrm>
            <a:off x="1495633" y="4935083"/>
            <a:ext cx="167245" cy="1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82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DB158-9D56-91ED-0C29-F64656613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>
            <a:extLst>
              <a:ext uri="{FF2B5EF4-FFF2-40B4-BE49-F238E27FC236}">
                <a16:creationId xmlns:a16="http://schemas.microsoft.com/office/drawing/2014/main" id="{15F1FB9C-DBE4-2FED-8B46-3C29CA1CA295}"/>
              </a:ext>
            </a:extLst>
          </p:cNvPr>
          <p:cNvSpPr txBox="1">
            <a:spLocks/>
          </p:cNvSpPr>
          <p:nvPr/>
        </p:nvSpPr>
        <p:spPr>
          <a:xfrm>
            <a:off x="310357" y="121911"/>
            <a:ext cx="8506384" cy="1138998"/>
          </a:xfrm>
          <a:prstGeom prst="rect">
            <a:avLst/>
          </a:prstGeom>
        </p:spPr>
        <p:txBody>
          <a:bodyPr vert="horz" lIns="27618" tIns="13809" rIns="27618" bIns="13809" rtlCol="0" anchor="ctr">
            <a:noAutofit/>
          </a:bodyPr>
          <a:lstStyle>
            <a:lvl1pPr algn="ctr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9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000" b="1" dirty="0">
                <a:solidFill>
                  <a:srgbClr val="C00000"/>
                </a:solidFill>
                <a:latin typeface="+mn-lt"/>
              </a:rPr>
              <a:t>Nota / Note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CCEE7CF-6181-D2D4-BB84-B05B2B7F348D}"/>
              </a:ext>
            </a:extLst>
          </p:cNvPr>
          <p:cNvSpPr txBox="1"/>
          <p:nvPr/>
        </p:nvSpPr>
        <p:spPr>
          <a:xfrm>
            <a:off x="605575" y="1144678"/>
            <a:ext cx="788649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Las </a:t>
            </a:r>
            <a:r>
              <a:rPr lang="es-ES" b="1" dirty="0"/>
              <a:t>Jornadas de Personal Investigador en Formación ante los Retos de las Geociencias en el Siglo XXI (GeoXXI-2026) </a:t>
            </a:r>
            <a:r>
              <a:rPr lang="es-ES" dirty="0"/>
              <a:t>pretenden favorecer la comunicación científica efectiva. Se valorarán positivamente los trabajos que presenten contenidos claros, figuras de calidad y una narrativa científica comprensible para investigadores procedentes de distintas áreas de las Geociencias.</a:t>
            </a:r>
          </a:p>
          <a:p>
            <a:endParaRPr lang="es-ES" dirty="0"/>
          </a:p>
          <a:p>
            <a:pPr algn="just"/>
            <a:r>
              <a:rPr lang="en-GB" i="1" noProof="0" dirty="0"/>
              <a:t>The </a:t>
            </a:r>
            <a:r>
              <a:rPr lang="en-US" b="1" i="1" dirty="0"/>
              <a:t>Conference for Early-Career Researchers on the Challenges Facing the Geosciences in the 21st Century (GeoXXI-2026)</a:t>
            </a:r>
            <a:r>
              <a:rPr lang="en-GB" b="1" i="1" noProof="0" dirty="0"/>
              <a:t> </a:t>
            </a:r>
            <a:r>
              <a:rPr lang="en-GB" i="1" noProof="0" dirty="0"/>
              <a:t>aims to promote effective scientific communication. Papers presenting clear content, high-quality figures and a scientific narrative that is understandable to researchers from different areas of the geosciences will be viewed favourably.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D1D4BD3-9973-698A-C3A4-22398EF3E230}"/>
              </a:ext>
            </a:extLst>
          </p:cNvPr>
          <p:cNvSpPr/>
          <p:nvPr/>
        </p:nvSpPr>
        <p:spPr>
          <a:xfrm>
            <a:off x="0" y="4686819"/>
            <a:ext cx="9144000" cy="456680"/>
          </a:xfrm>
          <a:prstGeom prst="rect">
            <a:avLst/>
          </a:prstGeom>
          <a:gradFill flip="none" rotWithShape="1">
            <a:gsLst>
              <a:gs pos="78000">
                <a:srgbClr val="003048"/>
              </a:gs>
              <a:gs pos="8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" sz="11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C52DDE95-F0A8-D128-9E10-2F06173A0F72}"/>
              </a:ext>
            </a:extLst>
          </p:cNvPr>
          <p:cNvSpPr txBox="1">
            <a:spLocks/>
          </p:cNvSpPr>
          <p:nvPr/>
        </p:nvSpPr>
        <p:spPr>
          <a:xfrm>
            <a:off x="8203782" y="4807598"/>
            <a:ext cx="881143" cy="2245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7F017D80-391D-4988-9B66-42334261384F}" type="slidenum">
              <a:rPr lang="en-US" sz="900" i="1" smtClean="0">
                <a:solidFill>
                  <a:schemeClr val="bg1"/>
                </a:solidFill>
                <a:latin typeface="Calibri" panose="020F0502020204030204"/>
              </a:rPr>
              <a:pPr algn="r">
                <a:defRPr/>
              </a:pPr>
              <a:t>8</a:t>
            </a:fld>
            <a:endParaRPr lang="en-US" sz="900" i="1" dirty="0">
              <a:solidFill>
                <a:schemeClr val="bg1"/>
              </a:solidFill>
              <a:latin typeface="Calibri" panose="020F0502020204030204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2B05D636-B590-455A-B2E7-F67D40871822}"/>
              </a:ext>
            </a:extLst>
          </p:cNvPr>
          <p:cNvGrpSpPr/>
          <p:nvPr/>
        </p:nvGrpSpPr>
        <p:grpSpPr>
          <a:xfrm>
            <a:off x="36168" y="4715923"/>
            <a:ext cx="1666054" cy="398472"/>
            <a:chOff x="89085" y="4563533"/>
            <a:chExt cx="2262955" cy="541235"/>
          </a:xfrm>
        </p:grpSpPr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F5154AE1-FF9A-4688-87D0-EB403D397CF4}"/>
                </a:ext>
              </a:extLst>
            </p:cNvPr>
            <p:cNvSpPr/>
            <p:nvPr/>
          </p:nvSpPr>
          <p:spPr>
            <a:xfrm>
              <a:off x="89085" y="4563533"/>
              <a:ext cx="2262955" cy="54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s-ES"/>
            </a:p>
          </p:txBody>
        </p:sp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3D336C0A-D9A0-4404-9F9C-5938A747D5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7" t="5653" r="19546" b="16751"/>
            <a:stretch>
              <a:fillRect/>
            </a:stretch>
          </p:blipFill>
          <p:spPr bwMode="auto">
            <a:xfrm>
              <a:off x="120199" y="4593266"/>
              <a:ext cx="698950" cy="49369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2D5CC5AD-3958-4E0F-8FD1-C31D05968B7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8" t="23248" r="1912" b="19934"/>
            <a:stretch>
              <a:fillRect/>
            </a:stretch>
          </p:blipFill>
          <p:spPr>
            <a:xfrm>
              <a:off x="868276" y="4885762"/>
              <a:ext cx="1203160" cy="178058"/>
            </a:xfrm>
            <a:prstGeom prst="rect">
              <a:avLst/>
            </a:prstGeom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67D1800E-FDC7-4CF2-B170-C9584D78DB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615" y="4612454"/>
              <a:ext cx="1414850" cy="221696"/>
            </a:xfrm>
            <a:prstGeom prst="rect">
              <a:avLst/>
            </a:prstGeom>
          </p:spPr>
        </p:pic>
      </p:grpSp>
      <p:pic>
        <p:nvPicPr>
          <p:cNvPr id="23" name="Imagen 22">
            <a:extLst>
              <a:ext uri="{FF2B5EF4-FFF2-40B4-BE49-F238E27FC236}">
                <a16:creationId xmlns:a16="http://schemas.microsoft.com/office/drawing/2014/main" id="{E26D97AD-C50A-4E57-BB05-C77379DB761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7" t="14483" r="11532" b="15055"/>
          <a:stretch/>
        </p:blipFill>
        <p:spPr>
          <a:xfrm>
            <a:off x="1495633" y="4935083"/>
            <a:ext cx="167245" cy="1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020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980</Words>
  <Application>Microsoft Office PowerPoint</Application>
  <PresentationFormat>Presentación en pantalla (16:9)</PresentationFormat>
  <Paragraphs>80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Montserrat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Enrique Merino Martínez</dc:creator>
  <cp:lastModifiedBy>Enrique Merino Martínez</cp:lastModifiedBy>
  <cp:revision>16</cp:revision>
  <dcterms:created xsi:type="dcterms:W3CDTF">2026-07-14T11:12:48Z</dcterms:created>
  <dcterms:modified xsi:type="dcterms:W3CDTF">2026-09-03T07:54:41Z</dcterms:modified>
</cp:coreProperties>
</file>